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5DD7"/>
    <a:srgbClr val="CC58CF"/>
    <a:srgbClr val="90B7F6"/>
    <a:srgbClr val="8C59CF"/>
    <a:srgbClr val="0000FF"/>
    <a:srgbClr val="F5DE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2" y="2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57551-1645-47A9-B7C4-DD1BECB074B6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97776-805E-4E85-83C4-D15E9AA5C7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306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3110FD-F0BE-BC14-A49A-295489106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EF613EF-8F08-625C-EBF7-9894CB69E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9B9FCB-D55D-2EB3-D325-364EFCE0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8623F-238E-4981-AA4B-7611E5AC6986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1AB234-079A-AA43-8BE0-F575F2829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685B4F-F086-56D1-FA8B-147C5221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6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E0FFCF-D914-805F-CCAF-530C4DA5E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38F8B50-6270-CD55-92F1-801497D9A7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F8FE1E-6BB0-1853-23FF-B1D266C2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0716C-4AB2-4CF3-BB1D-CEAC633B48A3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05C705-C673-F134-3135-284124AC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0EF3A94-EAAD-0277-2DDE-7B21EFC2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138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B4266B-E21F-2D79-3235-D12FB6A68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736107-DBB4-DE0E-FD90-777C71D10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1E3BA-1940-496A-F24B-0489CD1C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708D8-07C1-431B-BAA7-935647CE0CF4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9E6BFE-17F9-E89B-BDBB-4FB82A87E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E48AB9-1ADC-924D-4B26-637FB353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6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BF225C-3D2B-071C-E725-91D4189F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863879-EC92-608F-ED75-A3828E013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1AD7D-F4B4-133D-F9E6-6D3EC8F5D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1E920-9445-4754-9F71-2B1B58DE9BCA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5FB5FA-040A-49AD-2BEF-F5225D816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64B0D1-F86B-BE10-8575-452053ECC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1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701A3C-E3FE-4CA8-368D-E5A4FC0C1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5EF7EB-E806-6926-AE6C-AE8017AC0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65DDE5-244C-F379-DBE2-A3AB8B0F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82293-B9FD-4261-B6CD-FEB2C79DEF11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F57397-2E3C-E66F-71F9-98FE81FF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0792F9-32C0-77E6-5A9E-BB33154F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0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3BF43-A1AE-6D4A-45D7-43E00079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AC540E6-61C7-1C0B-6ACB-D71A3215CA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8800980-016A-F31A-F9EF-C412F062A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9A50-9932-1B38-E3FC-DCC4605B7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B6AB5-8006-463A-A9D5-A836CA4E9FD7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91EF33-EDFE-55C9-6D34-0E01AD046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0419F0-42B5-2354-E513-BFA39F9E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CEC660-6AF2-B553-F818-A572B48C9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AC546E-9CDE-3D99-B7DB-E8ECC5556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D9553E-40EF-4712-5A01-4C286E83C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FCD781F-BC20-8F7B-D001-AEB2ABE8F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FFA9D8-D2FA-AD24-0F06-AA044E284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1150EE2-FC02-290B-36C5-E3CE4F552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E9DDD-7233-4697-B929-1D3F9A8A5758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4175A0-9A8C-9271-271A-D956A5BB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FEB6609-3C65-5F4F-E93B-16BDC2F62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9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74C613-6B81-348A-EA48-DA7CC88B5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099" y="241361"/>
            <a:ext cx="11401425" cy="488890"/>
          </a:xfrm>
        </p:spPr>
        <p:txBody>
          <a:bodyPr>
            <a:normAutofit/>
          </a:bodyPr>
          <a:lstStyle>
            <a:lvl1pPr>
              <a:defRPr sz="2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49BEC0-057B-A818-B716-84EE3D3E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1A69-F2E8-4BA9-B7C4-F2412E67BFBE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B877B1-EDD9-6A04-6678-13A1AA7EE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A7190D8-8ACE-EA13-5F90-402415402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3075" y="300428"/>
            <a:ext cx="2743200" cy="365125"/>
          </a:xfrm>
        </p:spPr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EEAF250-8BEE-24B1-286E-D44B1F6354FB}"/>
              </a:ext>
            </a:extLst>
          </p:cNvPr>
          <p:cNvCxnSpPr>
            <a:cxnSpLocks/>
          </p:cNvCxnSpPr>
          <p:nvPr userDrawn="1"/>
        </p:nvCxnSpPr>
        <p:spPr>
          <a:xfrm>
            <a:off x="0" y="724619"/>
            <a:ext cx="121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9007F7-719A-F994-B908-EEC9CB66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3D6F9-5654-44BD-840D-D11ECBE1081A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C8FA5F-A0B4-7EC3-E0E6-3014817D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B08C31C-1E7C-BE28-E360-C8319BC8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210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FDE07-861C-B3D8-767B-B0ADD6030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076B21-58B5-C701-11B2-5BE463352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3EB6FF-6650-B363-5BC5-611D63041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B89EF5-FADA-9503-F7EE-51D5976DB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3C3E0-35D6-4AFA-AD39-F30F5A27D30E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DE4457-8980-F68D-4AF2-CB50B1FD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78034E-981F-6A10-684B-17633F79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0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B6CBF2-FAAD-0044-CAA7-02CD75001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8173752-3710-9306-E299-5A0039665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8912FB7-AFA6-0EF9-6877-7C8E1A6FA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51AAFE-F1C1-B3F0-BD8A-5290327FD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7F11-9558-4F8A-9A61-3DA0B33BC083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6779405-DC8E-4815-F406-FFE97F6EE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BD7A72-458D-7154-AAF0-E54FACEBB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1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C3FC9D-8085-6E92-353A-DF37D8BA5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DDF363-91CA-CB23-E59F-FA2DF17C4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72EEA3-D5E0-2796-0916-0222239B2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78AE-9EED-4B71-BF75-AC499625495A}" type="datetime1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54DF0-6759-ABE9-D4D5-FEC7305B6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26841B-46C0-EC91-CE4E-86EEA3324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B821B-982F-4951-97A2-9DEDF24AB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7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E3758-2853-224F-4C56-E380A13C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400" b="1"/>
              <a:t>Block diagram</a:t>
            </a:r>
            <a:endParaRPr kumimoji="1" lang="ja-JP" altLang="en-US" sz="2400" b="1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A1ED4D-6506-0F95-70EF-6E1F6B5A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4833A9C-3A84-BF30-3AE4-49E54B0212D1}"/>
              </a:ext>
            </a:extLst>
          </p:cNvPr>
          <p:cNvSpPr/>
          <p:nvPr/>
        </p:nvSpPr>
        <p:spPr>
          <a:xfrm>
            <a:off x="850470" y="2262752"/>
            <a:ext cx="3654856" cy="25568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1DC4D731-B5B1-0ADB-8FD9-F6F3F8C59181}"/>
              </a:ext>
            </a:extLst>
          </p:cNvPr>
          <p:cNvSpPr txBox="1"/>
          <p:nvPr/>
        </p:nvSpPr>
        <p:spPr>
          <a:xfrm>
            <a:off x="974456" y="2363492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Central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B80D342-9D44-C931-9CC8-E98910361F03}"/>
              </a:ext>
            </a:extLst>
          </p:cNvPr>
          <p:cNvSpPr/>
          <p:nvPr/>
        </p:nvSpPr>
        <p:spPr>
          <a:xfrm>
            <a:off x="7427820" y="4059741"/>
            <a:ext cx="3654856" cy="25568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DD9FD5-C595-C69B-A16F-A24E1F621166}"/>
              </a:ext>
            </a:extLst>
          </p:cNvPr>
          <p:cNvSpPr txBox="1"/>
          <p:nvPr/>
        </p:nvSpPr>
        <p:spPr>
          <a:xfrm>
            <a:off x="7551805" y="4160481"/>
            <a:ext cx="1397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Peripheral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353657ED-8486-A5B0-B05E-BE0D8DD76E9D}"/>
              </a:ext>
            </a:extLst>
          </p:cNvPr>
          <p:cNvSpPr/>
          <p:nvPr/>
        </p:nvSpPr>
        <p:spPr>
          <a:xfrm>
            <a:off x="1438274" y="2986652"/>
            <a:ext cx="2378505" cy="1366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A461524-CDE9-6DE2-79C0-24C7EB440ECC}"/>
              </a:ext>
            </a:extLst>
          </p:cNvPr>
          <p:cNvSpPr txBox="1"/>
          <p:nvPr/>
        </p:nvSpPr>
        <p:spPr>
          <a:xfrm>
            <a:off x="1535057" y="3058817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RF IC</a:t>
            </a:r>
            <a:endParaRPr kumimoji="1" lang="ja-JP" altLang="en-US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C679322-FDEB-DE8C-7038-479DF50B95DF}"/>
              </a:ext>
            </a:extLst>
          </p:cNvPr>
          <p:cNvSpPr txBox="1"/>
          <p:nvPr/>
        </p:nvSpPr>
        <p:spPr>
          <a:xfrm>
            <a:off x="2112210" y="3569776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nRF5340</a:t>
            </a:r>
            <a:endParaRPr kumimoji="1" lang="ja-JP" altLang="en-US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F1C59283-610D-AFE2-65A2-5D8093D8C9C1}"/>
              </a:ext>
            </a:extLst>
          </p:cNvPr>
          <p:cNvSpPr/>
          <p:nvPr/>
        </p:nvSpPr>
        <p:spPr>
          <a:xfrm>
            <a:off x="8030235" y="4783641"/>
            <a:ext cx="2378505" cy="1366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E34503B-B5E4-932C-D60F-AC322011BFDE}"/>
              </a:ext>
            </a:extLst>
          </p:cNvPr>
          <p:cNvSpPr txBox="1"/>
          <p:nvPr/>
        </p:nvSpPr>
        <p:spPr>
          <a:xfrm>
            <a:off x="8127018" y="4855806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RF IC</a:t>
            </a:r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8B1A248C-2D26-B1B1-9CEB-647F6A0AAED1}"/>
              </a:ext>
            </a:extLst>
          </p:cNvPr>
          <p:cNvSpPr txBox="1"/>
          <p:nvPr/>
        </p:nvSpPr>
        <p:spPr>
          <a:xfrm>
            <a:off x="8704171" y="5366765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nRF5340</a:t>
            </a:r>
            <a:endParaRPr kumimoji="1" lang="ja-JP" altLang="en-US" dirty="0"/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F31AB61A-0F08-C47A-B417-F76A6F36FB2F}"/>
              </a:ext>
            </a:extLst>
          </p:cNvPr>
          <p:cNvCxnSpPr>
            <a:cxnSpLocks/>
            <a:stCxn id="45" idx="1"/>
            <a:endCxn id="6" idx="3"/>
          </p:cNvCxnSpPr>
          <p:nvPr/>
        </p:nvCxnSpPr>
        <p:spPr>
          <a:xfrm flipH="1" flipV="1">
            <a:off x="4505326" y="3541201"/>
            <a:ext cx="2922494" cy="1796989"/>
          </a:xfrm>
          <a:prstGeom prst="straightConnector1">
            <a:avLst/>
          </a:prstGeom>
          <a:ln w="19050"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AF1F97E-FBD4-3BAB-4805-DC6F8A2AFD3B}"/>
              </a:ext>
            </a:extLst>
          </p:cNvPr>
          <p:cNvSpPr txBox="1"/>
          <p:nvPr/>
        </p:nvSpPr>
        <p:spPr>
          <a:xfrm>
            <a:off x="5363389" y="4688246"/>
            <a:ext cx="151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Link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B72088F-CD95-A0E9-40FF-D6C62F4C1294}"/>
              </a:ext>
            </a:extLst>
          </p:cNvPr>
          <p:cNvSpPr/>
          <p:nvPr/>
        </p:nvSpPr>
        <p:spPr>
          <a:xfrm>
            <a:off x="7427820" y="984079"/>
            <a:ext cx="3654856" cy="255689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6F1E01-F5DE-1961-FAAE-A7747127B8EB}"/>
              </a:ext>
            </a:extLst>
          </p:cNvPr>
          <p:cNvSpPr txBox="1"/>
          <p:nvPr/>
        </p:nvSpPr>
        <p:spPr>
          <a:xfrm>
            <a:off x="7551805" y="1084819"/>
            <a:ext cx="13972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chemeClr val="bg1"/>
                </a:solidFill>
              </a:rPr>
              <a:t>Peripheral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99B21AF-517E-612C-018C-F8AF452B8562}"/>
              </a:ext>
            </a:extLst>
          </p:cNvPr>
          <p:cNvSpPr/>
          <p:nvPr/>
        </p:nvSpPr>
        <p:spPr>
          <a:xfrm>
            <a:off x="8030235" y="1707979"/>
            <a:ext cx="2378505" cy="1366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EDD2705-F98F-38C9-493A-5C49AA79EE2D}"/>
              </a:ext>
            </a:extLst>
          </p:cNvPr>
          <p:cNvSpPr txBox="1"/>
          <p:nvPr/>
        </p:nvSpPr>
        <p:spPr>
          <a:xfrm>
            <a:off x="8127018" y="1780144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RF IC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315D895-0E18-0D8A-1971-2AB27F01062D}"/>
              </a:ext>
            </a:extLst>
          </p:cNvPr>
          <p:cNvSpPr txBox="1"/>
          <p:nvPr/>
        </p:nvSpPr>
        <p:spPr>
          <a:xfrm>
            <a:off x="8704171" y="2291103"/>
            <a:ext cx="1131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nRF5340</a:t>
            </a:r>
            <a:endParaRPr kumimoji="1" lang="ja-JP" altLang="en-US" dirty="0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3E53905B-EEBE-71A0-EC0E-D937AC2CD66D}"/>
              </a:ext>
            </a:extLst>
          </p:cNvPr>
          <p:cNvCxnSpPr>
            <a:cxnSpLocks/>
            <a:stCxn id="8" idx="1"/>
            <a:endCxn id="6" idx="3"/>
          </p:cNvCxnSpPr>
          <p:nvPr/>
        </p:nvCxnSpPr>
        <p:spPr>
          <a:xfrm flipH="1">
            <a:off x="4505326" y="2262528"/>
            <a:ext cx="2922494" cy="1278673"/>
          </a:xfrm>
          <a:prstGeom prst="straightConnector1">
            <a:avLst/>
          </a:prstGeom>
          <a:ln w="19050">
            <a:prstDash val="dash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C1B269-A312-D1C2-32C1-BAD19601C9EE}"/>
              </a:ext>
            </a:extLst>
          </p:cNvPr>
          <p:cNvSpPr txBox="1"/>
          <p:nvPr/>
        </p:nvSpPr>
        <p:spPr>
          <a:xfrm>
            <a:off x="4886747" y="2087389"/>
            <a:ext cx="2418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Pairing</a:t>
            </a:r>
            <a:r>
              <a:rPr kumimoji="1" lang="ja-JP" altLang="en-US" dirty="0"/>
              <a:t>　</a:t>
            </a:r>
            <a:r>
              <a:rPr kumimoji="1" lang="en-US" altLang="ja-JP" dirty="0"/>
              <a:t>request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382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E3758-2853-224F-4C56-E380A13C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/>
              <a:t>Log from EVA </a:t>
            </a:r>
            <a:endParaRPr kumimoji="1" lang="ja-JP" altLang="en-US" sz="2400" b="1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A1ED4D-6506-0F95-70EF-6E1F6B5A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B821B-982F-4951-97A2-9DEDF24ABA19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F7470AB-F5A2-EBD9-48D5-A53243E472AC}"/>
              </a:ext>
            </a:extLst>
          </p:cNvPr>
          <p:cNvSpPr txBox="1"/>
          <p:nvPr/>
        </p:nvSpPr>
        <p:spPr>
          <a:xfrm>
            <a:off x="109615" y="883997"/>
            <a:ext cx="61074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■Success Log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FE611B9-F7DC-2C34-BEA6-DE7F45F6A7DB}"/>
              </a:ext>
            </a:extLst>
          </p:cNvPr>
          <p:cNvSpPr txBox="1"/>
          <p:nvPr/>
        </p:nvSpPr>
        <p:spPr>
          <a:xfrm>
            <a:off x="6217045" y="850219"/>
            <a:ext cx="61074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■</a:t>
            </a:r>
            <a:r>
              <a:rPr lang="en-US" altLang="ja-JP" dirty="0"/>
              <a:t>Failure </a:t>
            </a:r>
            <a:r>
              <a:rPr lang="ja-JP" altLang="en-US" dirty="0"/>
              <a:t> Log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B33FE27-1D75-2FF2-08F0-FB7023466D8A}"/>
              </a:ext>
            </a:extLst>
          </p:cNvPr>
          <p:cNvSpPr txBox="1"/>
          <p:nvPr/>
        </p:nvSpPr>
        <p:spPr>
          <a:xfrm>
            <a:off x="10127384" y="965635"/>
            <a:ext cx="16931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b="1" u="none" strike="noStrike" dirty="0">
                <a:solidFill>
                  <a:srgbClr val="FF0000"/>
                </a:solidFill>
                <a:effectLst/>
              </a:rPr>
              <a:t>Red is an error</a:t>
            </a:r>
            <a:endParaRPr lang="ja-JP" altLang="en-US" sz="360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C6B7724-D13B-55FD-03D4-092826793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1914"/>
              </p:ext>
            </p:extLst>
          </p:nvPr>
        </p:nvGraphicFramePr>
        <p:xfrm>
          <a:off x="28575" y="1332861"/>
          <a:ext cx="5872085" cy="4641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6043">
                  <a:extLst>
                    <a:ext uri="{9D8B030D-6E8A-4147-A177-3AD203B41FA5}">
                      <a16:colId xmlns:a16="http://schemas.microsoft.com/office/drawing/2014/main" val="2209614595"/>
                    </a:ext>
                  </a:extLst>
                </a:gridCol>
                <a:gridCol w="2061251">
                  <a:extLst>
                    <a:ext uri="{9D8B030D-6E8A-4147-A177-3AD203B41FA5}">
                      <a16:colId xmlns:a16="http://schemas.microsoft.com/office/drawing/2014/main" val="1137080312"/>
                    </a:ext>
                  </a:extLst>
                </a:gridCol>
                <a:gridCol w="1894791">
                  <a:extLst>
                    <a:ext uri="{9D8B030D-6E8A-4147-A177-3AD203B41FA5}">
                      <a16:colId xmlns:a16="http://schemas.microsoft.com/office/drawing/2014/main" val="2296063873"/>
                    </a:ext>
                  </a:extLst>
                </a:gridCol>
              </a:tblGrid>
              <a:tr h="32219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＜headset＿L＞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＜headset＿R＞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&lt;gateway&gt;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9739925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855576939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de-DE" sz="400" u="none" strike="noStrike">
                          <a:effectLst/>
                        </a:rPr>
                        <a:t>HL [00:00:00.396,301] &lt;inf&gt; fw_info:</a:t>
                      </a:r>
                      <a:endParaRPr lang="de-DE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400" u="none" strike="noStrike">
                          <a:effectLst/>
                        </a:rPr>
                        <a:t>HR [00:00:00.416,900] &lt;inf&gt; fw_info:</a:t>
                      </a:r>
                      <a:endParaRPr lang="de-DE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[00:00:00.365,753] &lt;inf&gt; fw_info: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868639224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6046181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17247666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Cmake run : Fri Jan 12 12:40:32 2024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Cmake run : Tue Jul 23 17:49:03 2024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Cmake run : Tue Jul 23 18:00:51 2024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20104462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[00:00:00.396,301] &lt;inf&gt; fw_info: ------- DEBUG BUILD -------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[00:00:00.416,900] &lt;inf&gt; fw_info: ------- DEBUG BUILD -------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[00:00:00.365,753] &lt;inf&gt; fw_info: ------- DEBUG BUILD -------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75725976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[00:00:00.396,331] &lt;inf&gt; fw_info: HEADSET left device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[00:00:00.416,900] &lt;inf&gt; fw_info: HEADSET right device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[00:00:00.365,783] &lt;inf&gt; fw_info: Compiled for GATEWAY device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86487259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[00:00:00.406,951] &lt;inf&gt; board_version: Compatible board/HW version found: 1.0.0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[00:00:00.427,520] &lt;inf&gt; board_version: Compatible board/HW version found: 1.0.0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[00:00:00.376,403] &lt;inf&gt; board_version: Compatible board/HW version found: 1.0.0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08835453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[00:00:02.442,626] &lt;wrn&gt; bt_hci_core: Controller to host flow control not supported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[00:00:02.463,348] &lt;wrn&gt; bt_hci_core: Controller to host flow control not supported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[00:00:02.411,529] &lt;wrn&gt; bt_hci_core: Controller to host flow control not supported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3722496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[00:00:02.445,678] &lt;inf&gt; bt_hci_core: No ID address. App must call settings_load()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[00:00:02.466,400] &lt;inf&gt; bt_hci_core: No ID address. App must call settings_load()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[00:00:02.414,550] &lt;inf&gt; bt_hci_core: No ID address. App must call settings_load()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423594099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[00:00:02.445,770]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[00:00:02.466,491]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[00:00:02.414,611]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0693301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[00:00:02.446,319]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[00:00:02.467,041]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[00:00:02.415,191]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4190562724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HL [00:00:02.568,542]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ble_audio_services</a:t>
                      </a:r>
                      <a:r>
                        <a:rPr lang="en-US" sz="400" u="none" strike="noStrike" dirty="0">
                          <a:effectLst/>
                        </a:rPr>
                        <a:t>: Volume = 195, mute state = 1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[00:00:02.589,263] &lt;inf&gt; ble_audio_services: Volume = 195, mute state = 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[00:00:02.538,696] &lt;inf&gt; cis_gateway: All bonded slots filled, will not accept new devices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88492570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[00:00:02.569,213] &lt;inf&gt; cis_headset: Set direct advertising to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[00:00:02.589,935] &lt;inf&gt; cis_headset: Set direct advertising to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[00:00:02.542,236]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496467216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[00:00:02.569,946] &lt;inf&gt; cis_headset: Advertising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[00:00:02.590,637] &lt;inf&gt; cis_headset: Advertising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[00:00:03.596,649] &lt;inf&gt; cis_gateway: Connected: EE:EC:F3:9F:E0:32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80681294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[00:00:05.945,495] &lt;inf&gt; cis_headset: Connected: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[00:00:02.914,825] &lt;inf&gt; cis_headset: Connected: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[00:00:03.597,320] &lt;inf&gt; cis_gateway:        TX power set to 10 dBm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654533344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[00:00:05.945,770] &lt;inf&gt; cis_headset:        TX power set to 10 dBm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[00:00:02.915,069] &lt;inf&gt; cis_headset:        TX power set to 10 dBm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[00:00:05.365,142] &lt;inf&gt; cis_gateway: All bonded slots filled, will not accept new devices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016243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[00:00:09.987,426] &lt;inf&gt; cis_headset: Codec config for LC3: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[00:00:06.984,588] &lt;inf&gt; cis_headset: Codec config for LC3: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[00:00:05.365,753]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50971052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[00:00:09.987,426] &lt;inf&gt; cis_headset:        Frequency: 48000 Hz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[00:00:06.984,619] &lt;inf&gt; cis_headset:        Frequency: 48000 Hz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[00:00:05.574,432] &lt;inf&gt; cis_gateway: Connected: DE:B2:D1:30:61:78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196303771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[00:00:09.987,426] &lt;inf&gt; cis_headset:        Frame Duration: 10000 us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[00:00:06.984,619] &lt;inf&gt; cis_headset:        Frame Duration: 10000 us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[00:00:05.575,103] &lt;inf&gt; cis_gateway:        TX power set to 10 dBm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74698143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[00:00:09.987,457] &lt;inf&gt; cis_headset:        Channel allocation: 0x1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[00:00:06.984,619] &lt;inf&gt; cis_headset:        Channel allocation: 0x1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[00:00:07.315,032] &lt;inf&gt; cis_gateway: All headsets connected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76797439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[00:00:09.987,457] &lt;inf&gt; cis_headset:        Octets per frame: 120 (96000 bps)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[00:00:06.984,649] &lt;inf&gt; cis_headset:        Octets per frame: 120 (96000 bps)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[00:00:07.669,647] &lt;inf&gt; cis_gateway: RIGHT sink stream configured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27991656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[00:00:09.987,457] &lt;inf&gt; cis_headset:        Frames per SDU: 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[00:00:06.984,649] &lt;inf&gt; cis_headset:        Frames per SDU: 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[00:00:08.465,332] &lt;inf&gt; cis_gateway: Stream 0x2000261c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02649745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[00:00:10.088,256] &lt;inf&gt; cis_headset: Presentation delay 10000 us is set by initiator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[00:00:06.988,922] &lt;inf&gt; cis_headset: Presentation delay 10000 us is set by initiator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[00:00:08.491,210]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85859728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[00:00:10.987,457] &lt;inf&gt; cis_headset: Stream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[00:00:07.687,622] &lt;inf&gt; cis_headset: Stream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[00:00:08.591,217] &lt;inf&gt; audio_datapath: Drft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53230707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[00:00:11.097,930]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[00:00:07.818,389]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[00:00:08.592,224]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564215021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[00:00:11.099,945] &lt;wrn&gt; audio_datapath: Data received, total underruns: 900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[00:00:07.820,373] &lt;wrn&gt; audio_datapath: Data received, total underruns: 815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[00:00:08.692,199] &lt;inf&gt; audio_datapath: Drft comp state: OFFSET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4049820363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HL [00:00:11.197,937]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audio_datapath</a:t>
                      </a:r>
                      <a:r>
                        <a:rPr lang="en-US" sz="400" u="none" strike="noStrike" dirty="0">
                          <a:effectLst/>
                        </a:rPr>
                        <a:t>: </a:t>
                      </a:r>
                      <a:r>
                        <a:rPr lang="en-US" sz="400" u="none" strike="noStrike" dirty="0" err="1">
                          <a:effectLst/>
                        </a:rPr>
                        <a:t>Drft</a:t>
                      </a:r>
                      <a:r>
                        <a:rPr lang="en-US" sz="400" u="none" strike="noStrike" dirty="0">
                          <a:effectLst/>
                        </a:rPr>
                        <a:t> comp state: OFFSET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[00:00:07.918,365] &lt;inf&gt; audio_datapath: Drft comp state: OFFSET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[00:00:09.068,969] &lt;inf&gt; audio_datapath: Drft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86692565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[00:00:11.457,000] &lt;inf&gt; audio_datapath: Drft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[00:00:08.253,204] &lt;inf&gt; audio_datapath: Drft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[00:00:09.716,217] &lt;inf&gt; cis_gateway: LEFT sink stream configured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644968179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[00:00:11.457,702]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[00:00:08.257,873]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[00:00:10.715,423] &lt;inf&gt; cis_gateway: Stream 0x2000253c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59059525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[00:00:11.567,687] &lt;inf&gt; audio_datapath: Pres comp state: WAIT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[00:00:08.367,889] &lt;inf&gt; audio_datapath: Pres comp state: WAIT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923165218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[00:00:11.667,694] &lt;inf&gt; audio_datapath: Pres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[00:00:08.467,895] &lt;inf&gt; audio_datapath: Pres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67787491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[00:00:11.677,703]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[00:00:08.477,905]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27317592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[00:00:11.787,689] &lt;inf&gt; audio_datapath: Pres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[00:00:08.587,890] &lt;inf&gt; audio_datapath: Pres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097672045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[00:00:09.977,966] &lt;inf&gt; audio_datapath: sdu_ref_us not from consecutive frames (diff: 20000 us)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72834139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[00:00:09.977,966] &lt;inf&gt; audio_datapath: Pres comp state: WAIT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289894102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[00:00:09.980,255] &lt;wrn&gt; audio_datapath: Data received, total underruns: 821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626082281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[00:00:10.067,962] &lt;inf&gt; audio_datapath: Pres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579619549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[00:00:10.077,972]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43205203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[00:00:10.187,957] &lt;inf&gt; audio_datapath: Pres comp state: WAIT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1361152750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[00:00:10.287,963] &lt;inf&gt; audio_datapath: Pres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953388197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[00:00:10.297,973]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3507513439"/>
                  </a:ext>
                </a:extLst>
              </a:tr>
              <a:tr h="9889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[00:00:10.407,989] &lt;inf&gt; audio_datapath: Pres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3956" marR="3956" marT="3956" marB="0" anchor="b"/>
                </a:tc>
                <a:extLst>
                  <a:ext uri="{0D108BD9-81ED-4DB2-BD59-A6C34878D82A}">
                    <a16:rowId xmlns:a16="http://schemas.microsoft.com/office/drawing/2014/main" val="2912683796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7BBFE3D-FA1B-BF4A-A6BD-02D347A72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511737"/>
              </p:ext>
            </p:extLst>
          </p:nvPr>
        </p:nvGraphicFramePr>
        <p:xfrm>
          <a:off x="6312965" y="1332861"/>
          <a:ext cx="5850460" cy="5408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0575">
                  <a:extLst>
                    <a:ext uri="{9D8B030D-6E8A-4147-A177-3AD203B41FA5}">
                      <a16:colId xmlns:a16="http://schemas.microsoft.com/office/drawing/2014/main" val="746252767"/>
                    </a:ext>
                  </a:extLst>
                </a:gridCol>
                <a:gridCol w="1941794">
                  <a:extLst>
                    <a:ext uri="{9D8B030D-6E8A-4147-A177-3AD203B41FA5}">
                      <a16:colId xmlns:a16="http://schemas.microsoft.com/office/drawing/2014/main" val="333993596"/>
                    </a:ext>
                  </a:extLst>
                </a:gridCol>
                <a:gridCol w="2128091">
                  <a:extLst>
                    <a:ext uri="{9D8B030D-6E8A-4147-A177-3AD203B41FA5}">
                      <a16:colId xmlns:a16="http://schemas.microsoft.com/office/drawing/2014/main" val="4275054947"/>
                    </a:ext>
                  </a:extLst>
                </a:gridCol>
              </a:tblGrid>
              <a:tr h="752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＜headse＿L＞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＜headse＿R＞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&lt;gateway&gt;</a:t>
                      </a:r>
                      <a:endParaRPr lang="en-US" sz="400" b="1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578462830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*** Booting Zephyr OS build v3.2.99-ncs2 ***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0314719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de-DE" sz="400" u="none" strike="noStrike">
                          <a:effectLst/>
                        </a:rPr>
                        <a:t>HL [00:00:00.414,672] &lt;inf&gt; fw_info:</a:t>
                      </a:r>
                      <a:endParaRPr lang="de-DE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400" u="none" strike="noStrike">
                          <a:effectLst/>
                        </a:rPr>
                        <a:t>HR [00:00:00.258,361] &lt;inf&gt; fw_info:</a:t>
                      </a:r>
                      <a:endParaRPr lang="de-DE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[00:00:00.257,934] &lt;inf&gt; fw_info: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034503168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nRF5340 Audio nRF5340 Audio DK cpuapp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298914633"/>
                  </a:ext>
                </a:extLst>
              </a:tr>
              <a:tr h="75238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NCS base version: 2.3.0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11820458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Cmake run : Fri Jan 12 12:40:32 2024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         </a:t>
                      </a:r>
                      <a:r>
                        <a:rPr lang="en-US" sz="400" u="none" strike="noStrike" dirty="0" err="1">
                          <a:effectLst/>
                        </a:rPr>
                        <a:t>Cmake</a:t>
                      </a:r>
                      <a:r>
                        <a:rPr lang="en-US" sz="400" u="none" strike="noStrike" dirty="0">
                          <a:effectLst/>
                        </a:rPr>
                        <a:t> run : Tue Jul 23 17:49:03 2024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         Cmake run : Tue Jul 23 18:00:51 2024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049609760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HL [00:00:00.414,672]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fw_info</a:t>
                      </a:r>
                      <a:r>
                        <a:rPr lang="en-US" sz="400" u="none" strike="noStrike" dirty="0">
                          <a:effectLst/>
                        </a:rPr>
                        <a:t>: ------- DEBUG BUILD -------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[00:00:00.258,361] &lt;inf&gt; fw_info: ------- DEBUG BUILD -------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[00:00:00.257,934] &lt;inf&gt; fw_info: ------- DEBUG BUILD -------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600788154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HL [00:00:00.414,703]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fw_info</a:t>
                      </a:r>
                      <a:r>
                        <a:rPr lang="en-US" sz="400" u="none" strike="noStrike" dirty="0">
                          <a:effectLst/>
                        </a:rPr>
                        <a:t>: HEADSET left device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[00:00:00.258,361] &lt;inf&gt; fw_info: HEADSET right device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[00:00:00.257,965] &lt;inf&gt; fw_info: Compiled for GATEWAY device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639558312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HL [00:00:00.425,323]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board_version</a:t>
                      </a:r>
                      <a:r>
                        <a:rPr lang="en-US" sz="400" u="none" strike="noStrike" dirty="0">
                          <a:effectLst/>
                        </a:rPr>
                        <a:t>: Compatible board/HW version found: 1.0.0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[00:00:00.268,981] &lt;inf&gt; board_version: Compatible board/HW version found: 1.0.0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[00:00:00.268,585] &lt;inf&gt; board_version: Compatible board/HW version found: 1.0.0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68443530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[00:00:02.460,815] &lt;wrn&gt; bt_hci_core: Controller to host flow control not supported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HR [00:00:02.304,321] &lt;</a:t>
                      </a:r>
                      <a:r>
                        <a:rPr lang="en-US" sz="400" u="none" strike="noStrike" dirty="0" err="1">
                          <a:effectLst/>
                        </a:rPr>
                        <a:t>wrn</a:t>
                      </a:r>
                      <a:r>
                        <a:rPr lang="en-US" sz="400" u="none" strike="noStrike" dirty="0">
                          <a:effectLst/>
                        </a:rPr>
                        <a:t>&gt; </a:t>
                      </a:r>
                      <a:r>
                        <a:rPr lang="en-US" sz="400" u="none" strike="noStrike" dirty="0" err="1">
                          <a:effectLst/>
                        </a:rPr>
                        <a:t>bt_hci_core</a:t>
                      </a:r>
                      <a:r>
                        <a:rPr lang="en-US" sz="400" u="none" strike="noStrike" dirty="0">
                          <a:effectLst/>
                        </a:rPr>
                        <a:t>: Controller to host flow control not supported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[00:00:02.303,833] &lt;wrn&gt; bt_hci_core: Controller to host flow control not supported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85172212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[00:00:02.463,897] &lt;inf&gt; bt_hci_core: No ID address. App must call settings_load()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HR [00:00:02.307,434]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bt_hci_core</a:t>
                      </a:r>
                      <a:r>
                        <a:rPr lang="en-US" sz="400" u="none" strike="noStrike" dirty="0">
                          <a:effectLst/>
                        </a:rPr>
                        <a:t>: No ID address. App must call </a:t>
                      </a:r>
                      <a:r>
                        <a:rPr lang="en-US" sz="400" u="none" strike="noStrike" dirty="0" err="1">
                          <a:effectLst/>
                        </a:rPr>
                        <a:t>settings_load</a:t>
                      </a:r>
                      <a:r>
                        <a:rPr lang="en-US" sz="400" u="none" strike="noStrike" dirty="0">
                          <a:effectLst/>
                        </a:rPr>
                        <a:t>()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[00:00:02.306,854] &lt;inf&gt; bt_hci_core: No ID address. App must call settings_load()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11796096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[00:00:02.463,958]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[00:00:02.307,495]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[00:00:02.306,915] &lt;inf&gt; ble: MAC: 00:00:00:00:00:00 (public)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694427333"/>
                  </a:ext>
                </a:extLst>
              </a:tr>
              <a:tr h="102246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[00:00:02.464,538]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[00:00:02.308,074]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[00:00:02.307,464] &lt;inf&gt; ble: Controller version: 3393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231827963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[00:00:02.473,205] &lt;inf&gt; main: Clearing all bonds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[00:00:02.431,182] &lt;inf&gt; cis_headset: Set direct advertising to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[00:00:02.451,324] &lt;inf&gt; cis_gateway: Clearing all bonds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713701026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[00:00:02.588,592] &lt;inf&gt; cis_headset: Advertising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[00:00:02.432,098] &lt;inf&gt; cis_headset: Advertising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[00:00:02.465,240]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508781968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HL [00:00:04.097,930] &lt;inf&gt; ble_audio_services: Volume = 195, mute state = 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[00:00:03.164,642] &lt;inf&gt; cis_headset: Connected: E9:EB:88:6B:8A:B2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[00:00:03.865,661] &lt;inf&gt; cis_gateway: Connected: EE:EC:F3:9F:E0:32 (random)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45783857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[00:00:03.164,886] &lt;inf&gt; cis_headset:        TX power set to 10 dBm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GW [00:00:03.866,302]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cis_gateway</a:t>
                      </a:r>
                      <a:r>
                        <a:rPr lang="en-US" sz="400" u="none" strike="noStrike" dirty="0">
                          <a:effectLst/>
                        </a:rPr>
                        <a:t>:        TX power set to 10 dBm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4259579432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[00:00:07.267,272] &lt;inf&gt; cis_headset: Codec config for LC3: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[00:00:05.657,867]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74041586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[00:00:07.267,303] &lt;inf&gt; cis_headset:        Frequency: 48000 Hz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[00:00:07.961,822] &lt;inf&gt; cis_gateway: RIGHT sink stream configured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206117340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[00:00:07.267,303] &lt;inf&gt; cis_headset:        Frame Duration: 10000 us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[00:00:08.757,568] &lt;inf&gt; cis_gateway: Stream 0x2000261c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730853818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[00:00:07.267,333] &lt;inf&gt; cis_headset:        Channel allocation: 0x1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GW [00:00:08.783,508]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audio_datapath</a:t>
                      </a:r>
                      <a:r>
                        <a:rPr lang="en-US" sz="400" u="none" strike="noStrike" dirty="0">
                          <a:effectLst/>
                        </a:rPr>
                        <a:t>: </a:t>
                      </a:r>
                      <a:r>
                        <a:rPr lang="en-US" sz="400" u="none" strike="noStrike" dirty="0" err="1">
                          <a:effectLst/>
                        </a:rPr>
                        <a:t>Drft</a:t>
                      </a:r>
                      <a:r>
                        <a:rPr lang="en-US" sz="400" u="none" strike="noStrike" dirty="0">
                          <a:effectLst/>
                        </a:rPr>
                        <a:t> comp state: CALIB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58798720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[00:00:07.267,333] &lt;inf&gt; cis_headset:        Octets per frame: 120 (96000 bps)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[00:00:08.883,483] &lt;inf&gt; audio_datapath: Drft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466263848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[00:00:07.267,333] &lt;inf&gt; cis_headset:        Frames per SDU: 1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[00:00:08.884,490]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967110192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[00:00:07.271,606] &lt;inf&gt; cis_headset: Presentation delay 10000 us is set by initiator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[00:00:08.984,497] &lt;inf&gt; audio_datapath: Drft comp state: OFFSET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4022143052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[00:00:07.970,306] &lt;inf&gt; cis_headset: Stream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GW [00:00:09.391,143]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audio_datapath</a:t>
                      </a:r>
                      <a:r>
                        <a:rPr lang="en-US" sz="400" u="none" strike="noStrike" dirty="0">
                          <a:effectLst/>
                        </a:rPr>
                        <a:t>: </a:t>
                      </a:r>
                      <a:r>
                        <a:rPr lang="en-US" sz="400" u="none" strike="noStrike" dirty="0" err="1">
                          <a:effectLst/>
                        </a:rPr>
                        <a:t>Drft</a:t>
                      </a:r>
                      <a:r>
                        <a:rPr lang="en-US" sz="400" u="none" strike="noStrike" dirty="0">
                          <a:effectLst/>
                        </a:rPr>
                        <a:t> comp state: LOCKED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446005123"/>
                  </a:ext>
                </a:extLst>
              </a:tr>
              <a:tr h="201861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[00:00:08.101,074] &lt;inf&gt; audio_datapath: Drft comp state: CALIB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GW [00:01:11.992,401] &lt;err&gt; </a:t>
                      </a:r>
                      <a:r>
                        <a:rPr lang="en-US" sz="7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cis_gateway</a:t>
                      </a:r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: ACL connection to 4B:01:AA:9F:C4:2F (random) failed, error 2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68906257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[00:00:08.103,057] &lt;wrn&gt; audio_datapath: Data received, total underruns: 815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[00:01:11.993,133]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590443550"/>
                  </a:ext>
                </a:extLst>
              </a:tr>
              <a:tr h="201861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[00:00:08.201,049] &lt;inf&gt; audio_datapath: Drft comp state: OFFSET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GW [00:01:42.044,067] &lt;err&gt; </a:t>
                      </a:r>
                      <a:r>
                        <a:rPr lang="en-US" sz="7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cis_gateway</a:t>
                      </a:r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: ACL connection to 4B:01:AA:9F:C4:2F (random) failed, error 2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47877706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[00:00:08.530,914] &lt;inf&gt; audio_datapath: Drft comp state: LOCKED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[00:01:42.044,891]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216297864"/>
                  </a:ext>
                </a:extLst>
              </a:tr>
              <a:tr h="201861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[00:00:08.540,588]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GW [00:01:58.874,603] &lt;err&gt; </a:t>
                      </a:r>
                      <a:r>
                        <a:rPr lang="en-US" sz="7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cis_gateway</a:t>
                      </a:r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: ACL connection to 4B:01:AA:9F:C4:2F (random) failed, error 2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13175193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HR [00:00:08.650,573]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audio_datapath</a:t>
                      </a:r>
                      <a:r>
                        <a:rPr lang="en-US" sz="400" u="none" strike="noStrike" dirty="0">
                          <a:effectLst/>
                        </a:rPr>
                        <a:t>: Pres comp state: WAIT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GW [00:01:58.875,427] &lt;inf&gt; cis_gateway: Scanning successfully started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790927331"/>
                  </a:ext>
                </a:extLst>
              </a:tr>
              <a:tr h="201861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[00:00:08.750,579] &lt;inf&gt; audio_datapath: Pres comp state: INIT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GW [00:02:49.586,242] &lt;err&gt; </a:t>
                      </a:r>
                      <a:r>
                        <a:rPr lang="en-US" sz="700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cis_gateway</a:t>
                      </a:r>
                      <a:r>
                        <a:rPr lang="en-US" sz="7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: ACL connection to 4B:01:AA:9F:C4:2F (random) failed, error 2</a:t>
                      </a:r>
                      <a:endParaRPr lang="en-US" sz="700" b="0" i="0" u="none" strike="noStrike" dirty="0">
                        <a:solidFill>
                          <a:srgbClr val="FF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795518621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>
                          <a:effectLst/>
                        </a:rPr>
                        <a:t>HR [00:00:08.760,589] &lt;inf&gt; audio_datapath: Pres comp state: MEAS</a:t>
                      </a:r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GW [00:02:49.587,036]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cis_gateway</a:t>
                      </a:r>
                      <a:r>
                        <a:rPr lang="en-US" sz="400" u="none" strike="noStrike" dirty="0">
                          <a:effectLst/>
                        </a:rPr>
                        <a:t>: Scanning successfully started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887680905"/>
                  </a:ext>
                </a:extLst>
              </a:tr>
              <a:tr h="152054"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" u="none" strike="noStrike" dirty="0">
                          <a:effectLst/>
                        </a:rPr>
                        <a:t>HR [00:00:08.870,605] &lt;inf&gt; </a:t>
                      </a:r>
                      <a:r>
                        <a:rPr lang="en-US" sz="400" u="none" strike="noStrike" dirty="0" err="1">
                          <a:effectLst/>
                        </a:rPr>
                        <a:t>audio_datapath</a:t>
                      </a:r>
                      <a:r>
                        <a:rPr lang="en-US" sz="400" u="none" strike="noStrike" dirty="0">
                          <a:effectLst/>
                        </a:rPr>
                        <a:t>: Pres comp state: LOCKED</a:t>
                      </a:r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Yu Gothic" panose="020B0400000000000000" pitchFamily="50" charset="-128"/>
                        <a:ea typeface="Yu Gothic" panose="020B0400000000000000" pitchFamily="50" charset="-128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721912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845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2C4A2C19-899D-4EA0-83C0-F4EB8C21052E}" vid="{90A32EB8-EB6F-4BE9-B2AC-AD3C15D5529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テンプレ</Template>
  <TotalTime>423</TotalTime>
  <Words>3009</Words>
  <Application>Microsoft Office PowerPoint</Application>
  <PresentationFormat>Widescreen</PresentationFormat>
  <Paragraphs>211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Meiryo UI</vt:lpstr>
      <vt:lpstr>Yu Gothic</vt:lpstr>
      <vt:lpstr>Yu Gothic</vt:lpstr>
      <vt:lpstr>游ゴシック Light</vt:lpstr>
      <vt:lpstr>Arial</vt:lpstr>
      <vt:lpstr>Office テーマ</vt:lpstr>
      <vt:lpstr>Block diagram</vt:lpstr>
      <vt:lpstr>Log from EVA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kobayashi.koki</dc:creator>
  <cp:lastModifiedBy>toriumi.yusuke</cp:lastModifiedBy>
  <cp:revision>18</cp:revision>
  <dcterms:created xsi:type="dcterms:W3CDTF">2024-12-02T03:37:29Z</dcterms:created>
  <dcterms:modified xsi:type="dcterms:W3CDTF">2024-12-09T09:51:54Z</dcterms:modified>
</cp:coreProperties>
</file>