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9" r:id="rId2"/>
    <p:sldId id="258" r:id="rId3"/>
    <p:sldId id="260" r:id="rId4"/>
    <p:sldId id="261" r:id="rId5"/>
    <p:sldId id="263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5DD7"/>
    <a:srgbClr val="CC58CF"/>
    <a:srgbClr val="90B7F6"/>
    <a:srgbClr val="8C59CF"/>
    <a:srgbClr val="0000FF"/>
    <a:srgbClr val="F5DE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57551-1645-47A9-B7C4-DD1BECB074B6}" type="datetimeFigureOut">
              <a:rPr kumimoji="1" lang="ja-JP" altLang="en-US" smtClean="0"/>
              <a:t>2024/12/4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97776-805E-4E85-83C4-D15E9AA5C7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3306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3110FD-F0BE-BC14-A49A-295489106E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EF613EF-8F08-625C-EBF7-9894CB69E4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49B9FCB-D55D-2EB3-D325-364EFCE0D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623F-238E-4981-AA4B-7611E5AC6986}" type="datetime1">
              <a:rPr kumimoji="1" lang="ja-JP" altLang="en-US" smtClean="0"/>
              <a:t>2024/12/4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1AB234-079A-AA43-8BE0-F575F2829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685B4F-F086-56D1-FA8B-147C52213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821B-982F-4951-97A2-9DEDF24ABA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964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E0FFCF-D914-805F-CCAF-530C4DA5E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38F8B50-6270-CD55-92F1-801497D9A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8F8FE1E-6BB0-1853-23FF-B1D266C21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716C-4AB2-4CF3-BB1D-CEAC633B48A3}" type="datetime1">
              <a:rPr kumimoji="1" lang="ja-JP" altLang="en-US" smtClean="0"/>
              <a:t>2024/12/4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405C705-C673-F134-3135-284124AC4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0EF3A94-EAAD-0277-2DDE-7B21EFC2B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821B-982F-4951-97A2-9DEDF24ABA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8138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AB4266B-E21F-2D79-3235-D12FB6A68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D736107-DBB4-DE0E-FD90-777C71D10C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D71E3BA-1940-496A-F24B-0489CD1CA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708D8-07C1-431B-BAA7-935647CE0CF4}" type="datetime1">
              <a:rPr kumimoji="1" lang="ja-JP" altLang="en-US" smtClean="0"/>
              <a:t>2024/12/4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39E6BFE-17F9-E89B-BDBB-4FB82A87E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E48AB9-1ADC-924D-4B26-637FB353B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821B-982F-4951-97A2-9DEDF24ABA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9963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BF225C-3D2B-071C-E725-91D4189F2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5863879-EC92-608F-ED75-A3828E013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D51AD7D-F4B4-133D-F9E6-6D3EC8F5D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E920-9445-4754-9F71-2B1B58DE9BCA}" type="datetime1">
              <a:rPr kumimoji="1" lang="ja-JP" altLang="en-US" smtClean="0"/>
              <a:t>2024/12/4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55FB5FA-040A-49AD-2BEF-F5225D816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C64B0D1-F86B-BE10-8575-452053EC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821B-982F-4951-97A2-9DEDF24ABA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515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701A3C-E3FE-4CA8-368D-E5A4FC0C1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E5EF7EB-E806-6926-AE6C-AE8017AC0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65DDE5-244C-F379-DBE2-A3AB8B0F1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2293-B9FD-4261-B6CD-FEB2C79DEF11}" type="datetime1">
              <a:rPr kumimoji="1" lang="ja-JP" altLang="en-US" smtClean="0"/>
              <a:t>2024/12/4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7F57397-2E3C-E66F-71F9-98FE81FFD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80792F9-32C0-77E6-5A9E-BB33154F0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821B-982F-4951-97A2-9DEDF24ABA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2309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83BF43-A1AE-6D4A-45D7-43E00079B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AC540E6-61C7-1C0B-6ACB-D71A3215C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8800980-016A-F31A-F9EF-C412F062A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0759A50-9932-1B38-E3FC-DCC4605B7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6AB5-8006-463A-A9D5-A836CA4E9FD7}" type="datetime1">
              <a:rPr kumimoji="1" lang="ja-JP" altLang="en-US" smtClean="0"/>
              <a:t>2024/12/4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191EF33-EDFE-55C9-6D34-0E01AD046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B0419F0-42B5-2354-E513-BFA39F9EA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821B-982F-4951-97A2-9DEDF24ABA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95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CEC660-6AF2-B553-F818-A572B48C9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0AC546E-9CDE-3D99-B7DB-E8ECC5556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0D9553E-40EF-4712-5A01-4C286E83C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FCD781F-BC20-8F7B-D001-AEB2ABE8FA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FFFA9D8-D2FA-AD24-0F06-AA044E2845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1150EE2-FC02-290B-36C5-E3CE4F552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9DDD-7233-4697-B929-1D3F9A8A5758}" type="datetime1">
              <a:rPr kumimoji="1" lang="ja-JP" altLang="en-US" smtClean="0"/>
              <a:t>2024/12/4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54175A0-9A8C-9271-271A-D956A5BBE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FEB6609-3C65-5F4F-E93B-16BDC2F62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821B-982F-4951-97A2-9DEDF24ABA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8912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74C613-6B81-348A-EA48-DA7CC88B5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241361"/>
            <a:ext cx="11401425" cy="488890"/>
          </a:xfrm>
        </p:spPr>
        <p:txBody>
          <a:bodyPr>
            <a:normAutofit/>
          </a:bodyPr>
          <a:lstStyle>
            <a:lvl1pPr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649BEC0-057B-A818-B716-84EE3D3E1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E1A69-F2E8-4BA9-B7C4-F2412E67BFBE}" type="datetime1">
              <a:rPr kumimoji="1" lang="ja-JP" altLang="en-US" smtClean="0"/>
              <a:t>2024/12/4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2B877B1-EDD9-6A04-6678-13A1AA7EE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A7190D8-8ACE-EA13-5F90-402415402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3075" y="300428"/>
            <a:ext cx="2743200" cy="365125"/>
          </a:xfrm>
        </p:spPr>
        <p:txBody>
          <a:bodyPr/>
          <a:lstStyle/>
          <a:p>
            <a:fld id="{210B821B-982F-4951-97A2-9DEDF24ABA1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4EEAF250-8BEE-24B1-286E-D44B1F6354FB}"/>
              </a:ext>
            </a:extLst>
          </p:cNvPr>
          <p:cNvCxnSpPr>
            <a:cxnSpLocks/>
          </p:cNvCxnSpPr>
          <p:nvPr userDrawn="1"/>
        </p:nvCxnSpPr>
        <p:spPr>
          <a:xfrm>
            <a:off x="0" y="724619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8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09007F7-719A-F994-B908-EEC9CB661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D6F9-5654-44BD-840D-D11ECBE1081A}" type="datetime1">
              <a:rPr kumimoji="1" lang="ja-JP" altLang="en-US" smtClean="0"/>
              <a:t>2024/12/4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FC8FA5F-A0B4-7EC3-E0E6-3014817D4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B08C31C-1E7C-BE28-E360-C8319BC83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821B-982F-4951-97A2-9DEDF24ABA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2106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CFDE07-861C-B3D8-767B-B0ADD603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076B21-58B5-C701-11B2-5BE463352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63EB6FF-6650-B363-5BC5-611D63041B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DB89EF5-FADA-9503-F7EE-51D5976DB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C3E0-35D6-4AFA-AD39-F30F5A27D30E}" type="datetime1">
              <a:rPr kumimoji="1" lang="ja-JP" altLang="en-US" smtClean="0"/>
              <a:t>2024/12/4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DDE4457-8980-F68D-4AF2-CB50B1FDA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E78034E-981F-6A10-684B-17633F79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821B-982F-4951-97A2-9DEDF24ABA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093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B6CBF2-FAAD-0044-CAA7-02CD75001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8173752-3710-9306-E299-5A0039665C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8912FB7-AFA6-0EF9-6877-7C8E1A6FAD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951AAFE-F1C1-B3F0-BD8A-5290327FD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7F11-9558-4F8A-9A61-3DA0B33BC083}" type="datetime1">
              <a:rPr kumimoji="1" lang="ja-JP" altLang="en-US" smtClean="0"/>
              <a:t>2024/12/4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6779405-DC8E-4815-F406-FFE97F6EE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DBD7A72-458D-7154-AAF0-E54FACEBB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821B-982F-4951-97A2-9DEDF24ABA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915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CC3FC9D-8085-6E92-353A-DF37D8BA5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5DDF363-91CA-CB23-E59F-FA2DF17C4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E72EEA3-D5E0-2796-0916-0222239B2A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878AE-9EED-4B71-BF75-AC499625495A}" type="datetime1">
              <a:rPr kumimoji="1" lang="ja-JP" altLang="en-US" smtClean="0"/>
              <a:t>2024/12/4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1554DF0-6759-ABE9-D4D5-FEC7305B65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726841B-46C0-EC91-CE4E-86EEA3324B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B821B-982F-4951-97A2-9DEDF24ABA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057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AE3758-2853-224F-4C56-E380A13C1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400" b="1" dirty="0"/>
              <a:t>Block diagram of electrical components</a:t>
            </a:r>
            <a:endParaRPr kumimoji="1" lang="ja-JP" altLang="en-US" sz="2400" b="1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9A1ED4D-6506-0F95-70EF-6E1F6B5A6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821B-982F-4951-97A2-9DEDF24ABA19}" type="slidenum">
              <a:rPr kumimoji="1" lang="ja-JP" altLang="en-US" smtClean="0"/>
              <a:t>1</a:t>
            </a:fld>
            <a:endParaRPr kumimoji="1" lang="ja-JP" altLang="en-US"/>
          </a:p>
        </p:txBody>
      </p:sp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8E1FA9D9-1A43-6FCA-3D0D-7C0EF2A73001}"/>
              </a:ext>
            </a:extLst>
          </p:cNvPr>
          <p:cNvCxnSpPr>
            <a:cxnSpLocks/>
          </p:cNvCxnSpPr>
          <p:nvPr/>
        </p:nvCxnSpPr>
        <p:spPr>
          <a:xfrm>
            <a:off x="4033732" y="3550815"/>
            <a:ext cx="49642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56DD90B-8A21-AFD9-9006-5887D0461918}"/>
              </a:ext>
            </a:extLst>
          </p:cNvPr>
          <p:cNvSpPr/>
          <p:nvPr/>
        </p:nvSpPr>
        <p:spPr>
          <a:xfrm>
            <a:off x="2139617" y="1580466"/>
            <a:ext cx="1894115" cy="342547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8" name="テキスト ボックス 3">
            <a:extLst>
              <a:ext uri="{FF2B5EF4-FFF2-40B4-BE49-F238E27FC236}">
                <a16:creationId xmlns:a16="http://schemas.microsoft.com/office/drawing/2014/main" id="{A0D0A04A-48E9-7115-7396-A353B30AC231}"/>
              </a:ext>
            </a:extLst>
          </p:cNvPr>
          <p:cNvSpPr txBox="1"/>
          <p:nvPr/>
        </p:nvSpPr>
        <p:spPr>
          <a:xfrm>
            <a:off x="2482302" y="1728664"/>
            <a:ext cx="1208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dirty="0">
                <a:solidFill>
                  <a:schemeClr val="bg1"/>
                </a:solidFill>
              </a:rPr>
              <a:t>nRF5340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265728F-58ED-1EDF-EB64-FA4EF73441E1}"/>
              </a:ext>
            </a:extLst>
          </p:cNvPr>
          <p:cNvSpPr/>
          <p:nvPr/>
        </p:nvSpPr>
        <p:spPr>
          <a:xfrm>
            <a:off x="8998023" y="2865983"/>
            <a:ext cx="1208744" cy="2165684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10" name="テキスト ボックス 8">
            <a:extLst>
              <a:ext uri="{FF2B5EF4-FFF2-40B4-BE49-F238E27FC236}">
                <a16:creationId xmlns:a16="http://schemas.microsoft.com/office/drawing/2014/main" id="{688BB894-8AB0-81E4-F6A9-4BEA9124F3BE}"/>
              </a:ext>
            </a:extLst>
          </p:cNvPr>
          <p:cNvSpPr txBox="1"/>
          <p:nvPr/>
        </p:nvSpPr>
        <p:spPr>
          <a:xfrm>
            <a:off x="9051185" y="2853351"/>
            <a:ext cx="1423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>
                <a:solidFill>
                  <a:schemeClr val="bg1"/>
                </a:solidFill>
              </a:rPr>
              <a:t>micro </a:t>
            </a:r>
            <a:r>
              <a:rPr kumimoji="1" lang="en-US" altLang="ja-JP" dirty="0">
                <a:solidFill>
                  <a:schemeClr val="bg1"/>
                </a:solidFill>
              </a:rPr>
              <a:t>SD</a:t>
            </a:r>
          </a:p>
          <a:p>
            <a:r>
              <a:rPr lang="en-US" altLang="ja-JP" dirty="0">
                <a:solidFill>
                  <a:schemeClr val="bg1"/>
                </a:solidFill>
              </a:rPr>
              <a:t>Card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31F20B89-E700-809E-C47F-7E0A0F1E45FD}"/>
              </a:ext>
            </a:extLst>
          </p:cNvPr>
          <p:cNvCxnSpPr>
            <a:cxnSpLocks/>
          </p:cNvCxnSpPr>
          <p:nvPr/>
        </p:nvCxnSpPr>
        <p:spPr>
          <a:xfrm>
            <a:off x="4033732" y="3923101"/>
            <a:ext cx="49642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016A53A7-52E0-6BA6-AB32-66A0C2CCF4C1}"/>
              </a:ext>
            </a:extLst>
          </p:cNvPr>
          <p:cNvCxnSpPr>
            <a:cxnSpLocks/>
          </p:cNvCxnSpPr>
          <p:nvPr/>
        </p:nvCxnSpPr>
        <p:spPr>
          <a:xfrm>
            <a:off x="4033732" y="4259984"/>
            <a:ext cx="49642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33568B8C-9543-D937-F9B5-0AC6951489A2}"/>
              </a:ext>
            </a:extLst>
          </p:cNvPr>
          <p:cNvCxnSpPr>
            <a:cxnSpLocks/>
          </p:cNvCxnSpPr>
          <p:nvPr/>
        </p:nvCxnSpPr>
        <p:spPr>
          <a:xfrm>
            <a:off x="4033732" y="4644995"/>
            <a:ext cx="4964291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F991609-F35C-29E6-AB40-AEDD899FD7D5}"/>
              </a:ext>
            </a:extLst>
          </p:cNvPr>
          <p:cNvSpPr/>
          <p:nvPr/>
        </p:nvSpPr>
        <p:spPr>
          <a:xfrm>
            <a:off x="5983446" y="2832526"/>
            <a:ext cx="1208744" cy="2165684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en-US" altLang="ja-JP" dirty="0"/>
          </a:p>
          <a:p>
            <a:pPr algn="ctr"/>
            <a:r>
              <a:rPr kumimoji="1" lang="en-US" altLang="ja-JP" dirty="0"/>
              <a:t>1.8V</a:t>
            </a:r>
          </a:p>
          <a:p>
            <a:pPr algn="ctr"/>
            <a:r>
              <a:rPr kumimoji="1" lang="en-US" altLang="ja-JP" dirty="0"/>
              <a:t>-&gt;</a:t>
            </a:r>
          </a:p>
          <a:p>
            <a:pPr algn="ctr"/>
            <a:r>
              <a:rPr kumimoji="1" lang="en-US" altLang="ja-JP" dirty="0"/>
              <a:t>3.3V</a:t>
            </a:r>
            <a:endParaRPr kumimoji="1" lang="ja-JP" altLang="en-US" dirty="0"/>
          </a:p>
        </p:txBody>
      </p:sp>
      <p:sp>
        <p:nvSpPr>
          <p:cNvPr id="15" name="テキスト ボックス 6">
            <a:extLst>
              <a:ext uri="{FF2B5EF4-FFF2-40B4-BE49-F238E27FC236}">
                <a16:creationId xmlns:a16="http://schemas.microsoft.com/office/drawing/2014/main" id="{BE4E5546-7736-2A25-A478-910FCFBBE94A}"/>
              </a:ext>
            </a:extLst>
          </p:cNvPr>
          <p:cNvSpPr txBox="1"/>
          <p:nvPr/>
        </p:nvSpPr>
        <p:spPr>
          <a:xfrm>
            <a:off x="6093254" y="2898099"/>
            <a:ext cx="989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dirty="0">
                <a:solidFill>
                  <a:schemeClr val="bg1"/>
                </a:solidFill>
              </a:rPr>
              <a:t>Level Shifter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6" name="テキスト ボックス 14">
            <a:extLst>
              <a:ext uri="{FF2B5EF4-FFF2-40B4-BE49-F238E27FC236}">
                <a16:creationId xmlns:a16="http://schemas.microsoft.com/office/drawing/2014/main" id="{986CA2D4-6B75-52CD-C17C-F559052AFB40}"/>
              </a:ext>
            </a:extLst>
          </p:cNvPr>
          <p:cNvSpPr txBox="1"/>
          <p:nvPr/>
        </p:nvSpPr>
        <p:spPr>
          <a:xfrm>
            <a:off x="2139617" y="5530612"/>
            <a:ext cx="1448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2000" dirty="0"/>
              <a:t>Used as SPI Mode</a:t>
            </a:r>
            <a:endParaRPr kumimoji="1" lang="ja-JP" altLang="en-US" sz="20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3BD170D-8B3C-33B8-0473-F565ED0A57AD}"/>
              </a:ext>
            </a:extLst>
          </p:cNvPr>
          <p:cNvSpPr txBox="1"/>
          <p:nvPr/>
        </p:nvSpPr>
        <p:spPr>
          <a:xfrm>
            <a:off x="7551327" y="3243038"/>
            <a:ext cx="1194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/>
              <a:t>/CS_V3.3</a:t>
            </a:r>
            <a:endParaRPr kumimoji="1" lang="ja-JP" altLang="en-US" sz="1400" dirty="0"/>
          </a:p>
        </p:txBody>
      </p:sp>
      <p:sp>
        <p:nvSpPr>
          <p:cNvPr id="18" name="テキスト ボックス 32">
            <a:extLst>
              <a:ext uri="{FF2B5EF4-FFF2-40B4-BE49-F238E27FC236}">
                <a16:creationId xmlns:a16="http://schemas.microsoft.com/office/drawing/2014/main" id="{DA188AB1-F0AD-B94B-2BC2-E12EC071DDD3}"/>
              </a:ext>
            </a:extLst>
          </p:cNvPr>
          <p:cNvSpPr txBox="1"/>
          <p:nvPr/>
        </p:nvSpPr>
        <p:spPr>
          <a:xfrm>
            <a:off x="7551327" y="3628048"/>
            <a:ext cx="1194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/>
              <a:t>SCLK_V3.3</a:t>
            </a:r>
            <a:endParaRPr kumimoji="1" lang="ja-JP" altLang="en-US" sz="1400" dirty="0"/>
          </a:p>
        </p:txBody>
      </p:sp>
      <p:sp>
        <p:nvSpPr>
          <p:cNvPr id="19" name="テキスト ボックス 33">
            <a:extLst>
              <a:ext uri="{FF2B5EF4-FFF2-40B4-BE49-F238E27FC236}">
                <a16:creationId xmlns:a16="http://schemas.microsoft.com/office/drawing/2014/main" id="{6DA0C6B4-8E45-10FA-9BD8-BEA627117365}"/>
              </a:ext>
            </a:extLst>
          </p:cNvPr>
          <p:cNvSpPr txBox="1"/>
          <p:nvPr/>
        </p:nvSpPr>
        <p:spPr>
          <a:xfrm>
            <a:off x="7551327" y="4362578"/>
            <a:ext cx="1194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400" dirty="0"/>
              <a:t>DO</a:t>
            </a:r>
            <a:r>
              <a:rPr kumimoji="1" lang="en-US" altLang="ja-JP" sz="1400" dirty="0"/>
              <a:t>_V3.3</a:t>
            </a:r>
            <a:endParaRPr kumimoji="1" lang="ja-JP" altLang="en-US" sz="1400" dirty="0"/>
          </a:p>
        </p:txBody>
      </p:sp>
      <p:sp>
        <p:nvSpPr>
          <p:cNvPr id="20" name="テキスト ボックス 34">
            <a:extLst>
              <a:ext uri="{FF2B5EF4-FFF2-40B4-BE49-F238E27FC236}">
                <a16:creationId xmlns:a16="http://schemas.microsoft.com/office/drawing/2014/main" id="{03F339E7-FF76-F0D6-70A5-8EF2FDD75726}"/>
              </a:ext>
            </a:extLst>
          </p:cNvPr>
          <p:cNvSpPr txBox="1"/>
          <p:nvPr/>
        </p:nvSpPr>
        <p:spPr>
          <a:xfrm>
            <a:off x="7551327" y="3969947"/>
            <a:ext cx="1194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400" dirty="0"/>
              <a:t>DI</a:t>
            </a:r>
            <a:r>
              <a:rPr kumimoji="1" lang="en-US" altLang="ja-JP" sz="1400" dirty="0"/>
              <a:t>_V3.3</a:t>
            </a:r>
            <a:endParaRPr kumimoji="1" lang="ja-JP" altLang="en-US" sz="1400" dirty="0"/>
          </a:p>
        </p:txBody>
      </p:sp>
      <p:sp>
        <p:nvSpPr>
          <p:cNvPr id="21" name="テキスト ボックス 35">
            <a:extLst>
              <a:ext uri="{FF2B5EF4-FFF2-40B4-BE49-F238E27FC236}">
                <a16:creationId xmlns:a16="http://schemas.microsoft.com/office/drawing/2014/main" id="{A23FA385-8805-F9C7-C3C9-C2523E75C56F}"/>
              </a:ext>
            </a:extLst>
          </p:cNvPr>
          <p:cNvSpPr txBox="1"/>
          <p:nvPr/>
        </p:nvSpPr>
        <p:spPr>
          <a:xfrm>
            <a:off x="4483462" y="3243038"/>
            <a:ext cx="1194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/>
              <a:t>/CS_V1.8</a:t>
            </a:r>
            <a:endParaRPr kumimoji="1" lang="ja-JP" altLang="en-US" sz="1400" dirty="0"/>
          </a:p>
        </p:txBody>
      </p:sp>
      <p:sp>
        <p:nvSpPr>
          <p:cNvPr id="22" name="テキスト ボックス 36">
            <a:extLst>
              <a:ext uri="{FF2B5EF4-FFF2-40B4-BE49-F238E27FC236}">
                <a16:creationId xmlns:a16="http://schemas.microsoft.com/office/drawing/2014/main" id="{F8E32617-AA13-FC90-BF2A-AC4AEEB0632F}"/>
              </a:ext>
            </a:extLst>
          </p:cNvPr>
          <p:cNvSpPr txBox="1"/>
          <p:nvPr/>
        </p:nvSpPr>
        <p:spPr>
          <a:xfrm>
            <a:off x="4483462" y="3628048"/>
            <a:ext cx="1194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/>
              <a:t>SCLK_V1.8</a:t>
            </a:r>
            <a:endParaRPr kumimoji="1" lang="ja-JP" altLang="en-US" sz="1400" dirty="0"/>
          </a:p>
        </p:txBody>
      </p:sp>
      <p:sp>
        <p:nvSpPr>
          <p:cNvPr id="23" name="テキスト ボックス 37">
            <a:extLst>
              <a:ext uri="{FF2B5EF4-FFF2-40B4-BE49-F238E27FC236}">
                <a16:creationId xmlns:a16="http://schemas.microsoft.com/office/drawing/2014/main" id="{F97F18FA-E845-ADAE-AB84-FD4A38962F15}"/>
              </a:ext>
            </a:extLst>
          </p:cNvPr>
          <p:cNvSpPr txBox="1"/>
          <p:nvPr/>
        </p:nvSpPr>
        <p:spPr>
          <a:xfrm>
            <a:off x="4483462" y="4362578"/>
            <a:ext cx="1194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400" dirty="0"/>
              <a:t>DO</a:t>
            </a:r>
            <a:r>
              <a:rPr kumimoji="1" lang="en-US" altLang="ja-JP" sz="1400" dirty="0"/>
              <a:t>_V1.8</a:t>
            </a:r>
            <a:endParaRPr kumimoji="1" lang="ja-JP" altLang="en-US" sz="1400" dirty="0"/>
          </a:p>
        </p:txBody>
      </p:sp>
      <p:sp>
        <p:nvSpPr>
          <p:cNvPr id="24" name="テキスト ボックス 38">
            <a:extLst>
              <a:ext uri="{FF2B5EF4-FFF2-40B4-BE49-F238E27FC236}">
                <a16:creationId xmlns:a16="http://schemas.microsoft.com/office/drawing/2014/main" id="{B1F17727-DC00-A364-1C6C-F82D4EA29B03}"/>
              </a:ext>
            </a:extLst>
          </p:cNvPr>
          <p:cNvSpPr txBox="1"/>
          <p:nvPr/>
        </p:nvSpPr>
        <p:spPr>
          <a:xfrm>
            <a:off x="4483462" y="3969947"/>
            <a:ext cx="1194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400" dirty="0"/>
              <a:t>DI</a:t>
            </a:r>
            <a:r>
              <a:rPr kumimoji="1" lang="en-US" altLang="ja-JP" sz="1400" dirty="0"/>
              <a:t>_V1.8</a:t>
            </a:r>
            <a:endParaRPr kumimoji="1" lang="ja-JP" altLang="en-US" sz="1400" dirty="0"/>
          </a:p>
        </p:txBody>
      </p:sp>
      <p:sp>
        <p:nvSpPr>
          <p:cNvPr id="25" name="テキスト ボックス 39">
            <a:extLst>
              <a:ext uri="{FF2B5EF4-FFF2-40B4-BE49-F238E27FC236}">
                <a16:creationId xmlns:a16="http://schemas.microsoft.com/office/drawing/2014/main" id="{57EE14EF-2FB4-86AD-4D7A-204C573D7EA5}"/>
              </a:ext>
            </a:extLst>
          </p:cNvPr>
          <p:cNvSpPr txBox="1"/>
          <p:nvPr/>
        </p:nvSpPr>
        <p:spPr>
          <a:xfrm>
            <a:off x="5899695" y="2097996"/>
            <a:ext cx="638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/>
              <a:t>V1.8</a:t>
            </a:r>
            <a:endParaRPr kumimoji="1" lang="ja-JP" altLang="en-US" sz="1400" dirty="0"/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C18F0F88-2045-6B70-6CE7-9646FCCE0F53}"/>
              </a:ext>
            </a:extLst>
          </p:cNvPr>
          <p:cNvCxnSpPr/>
          <p:nvPr/>
        </p:nvCxnSpPr>
        <p:spPr>
          <a:xfrm>
            <a:off x="6214628" y="2387870"/>
            <a:ext cx="0" cy="4446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6B595A26-164A-0A67-479B-EAB5500AB96A}"/>
              </a:ext>
            </a:extLst>
          </p:cNvPr>
          <p:cNvCxnSpPr/>
          <p:nvPr/>
        </p:nvCxnSpPr>
        <p:spPr>
          <a:xfrm>
            <a:off x="6965398" y="2387870"/>
            <a:ext cx="0" cy="4446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46">
            <a:extLst>
              <a:ext uri="{FF2B5EF4-FFF2-40B4-BE49-F238E27FC236}">
                <a16:creationId xmlns:a16="http://schemas.microsoft.com/office/drawing/2014/main" id="{91369F97-A6B2-38E0-D452-E78892266B00}"/>
              </a:ext>
            </a:extLst>
          </p:cNvPr>
          <p:cNvSpPr txBox="1"/>
          <p:nvPr/>
        </p:nvSpPr>
        <p:spPr>
          <a:xfrm>
            <a:off x="6693445" y="2094018"/>
            <a:ext cx="638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/>
              <a:t>V3.3</a:t>
            </a:r>
            <a:endParaRPr kumimoji="1" lang="ja-JP" altLang="en-US" sz="1400" dirty="0"/>
          </a:p>
        </p:txBody>
      </p:sp>
      <p:sp>
        <p:nvSpPr>
          <p:cNvPr id="29" name="テキスト ボックス 47">
            <a:extLst>
              <a:ext uri="{FF2B5EF4-FFF2-40B4-BE49-F238E27FC236}">
                <a16:creationId xmlns:a16="http://schemas.microsoft.com/office/drawing/2014/main" id="{E7C9B648-79AA-0BCE-7E16-B993D376678A}"/>
              </a:ext>
            </a:extLst>
          </p:cNvPr>
          <p:cNvSpPr txBox="1"/>
          <p:nvPr/>
        </p:nvSpPr>
        <p:spPr>
          <a:xfrm>
            <a:off x="3376113" y="845936"/>
            <a:ext cx="638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/>
              <a:t>V1.8</a:t>
            </a:r>
            <a:endParaRPr kumimoji="1" lang="ja-JP" altLang="en-US" sz="1400" dirty="0"/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4C4135E3-1154-DA10-4042-B03C83262F50}"/>
              </a:ext>
            </a:extLst>
          </p:cNvPr>
          <p:cNvCxnSpPr/>
          <p:nvPr/>
        </p:nvCxnSpPr>
        <p:spPr>
          <a:xfrm>
            <a:off x="3691046" y="1135810"/>
            <a:ext cx="0" cy="4446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9">
            <a:extLst>
              <a:ext uri="{FF2B5EF4-FFF2-40B4-BE49-F238E27FC236}">
                <a16:creationId xmlns:a16="http://schemas.microsoft.com/office/drawing/2014/main" id="{D092DD51-AC20-B515-5700-7A6BC3F5BD82}"/>
              </a:ext>
            </a:extLst>
          </p:cNvPr>
          <p:cNvCxnSpPr/>
          <p:nvPr/>
        </p:nvCxnSpPr>
        <p:spPr>
          <a:xfrm flipV="1">
            <a:off x="2708726" y="4797209"/>
            <a:ext cx="342900" cy="795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6">
            <a:extLst>
              <a:ext uri="{FF2B5EF4-FFF2-40B4-BE49-F238E27FC236}">
                <a16:creationId xmlns:a16="http://schemas.microsoft.com/office/drawing/2014/main" id="{69858770-A7A3-1DAD-845B-E31DAA5BE20F}"/>
              </a:ext>
            </a:extLst>
          </p:cNvPr>
          <p:cNvSpPr txBox="1"/>
          <p:nvPr/>
        </p:nvSpPr>
        <p:spPr>
          <a:xfrm>
            <a:off x="2846898" y="3799204"/>
            <a:ext cx="1194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1" lang="en-US" altLang="ja-JP" sz="1400" dirty="0"/>
              <a:t>P0.08</a:t>
            </a:r>
            <a:endParaRPr kumimoji="1" lang="ja-JP" altLang="en-US" sz="1400" dirty="0"/>
          </a:p>
        </p:txBody>
      </p:sp>
      <p:sp>
        <p:nvSpPr>
          <p:cNvPr id="33" name="テキスト ボックス 36">
            <a:extLst>
              <a:ext uri="{FF2B5EF4-FFF2-40B4-BE49-F238E27FC236}">
                <a16:creationId xmlns:a16="http://schemas.microsoft.com/office/drawing/2014/main" id="{76D036EA-FBB7-94A9-F520-EF196EE35907}"/>
              </a:ext>
            </a:extLst>
          </p:cNvPr>
          <p:cNvSpPr txBox="1"/>
          <p:nvPr/>
        </p:nvSpPr>
        <p:spPr>
          <a:xfrm>
            <a:off x="2856423" y="3408679"/>
            <a:ext cx="1194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1" lang="en-US" altLang="ja-JP" sz="1400" dirty="0"/>
              <a:t>P0.11</a:t>
            </a:r>
            <a:endParaRPr kumimoji="1" lang="ja-JP" altLang="en-US" sz="1400" dirty="0"/>
          </a:p>
        </p:txBody>
      </p:sp>
      <p:sp>
        <p:nvSpPr>
          <p:cNvPr id="34" name="テキスト ボックス 36">
            <a:extLst>
              <a:ext uri="{FF2B5EF4-FFF2-40B4-BE49-F238E27FC236}">
                <a16:creationId xmlns:a16="http://schemas.microsoft.com/office/drawing/2014/main" id="{77B6DEFB-10EC-378E-0A10-28E6DEDB9ACC}"/>
              </a:ext>
            </a:extLst>
          </p:cNvPr>
          <p:cNvSpPr txBox="1"/>
          <p:nvPr/>
        </p:nvSpPr>
        <p:spPr>
          <a:xfrm>
            <a:off x="2863882" y="4497506"/>
            <a:ext cx="1194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1" lang="en-US" altLang="ja-JP" sz="1400" dirty="0"/>
              <a:t>P0.10</a:t>
            </a:r>
            <a:endParaRPr kumimoji="1" lang="ja-JP" altLang="en-US" sz="1400" dirty="0"/>
          </a:p>
        </p:txBody>
      </p:sp>
      <p:sp>
        <p:nvSpPr>
          <p:cNvPr id="35" name="テキスト ボックス 16">
            <a:extLst>
              <a:ext uri="{FF2B5EF4-FFF2-40B4-BE49-F238E27FC236}">
                <a16:creationId xmlns:a16="http://schemas.microsoft.com/office/drawing/2014/main" id="{B7AE0F87-22E2-0459-041E-7EA43BA24671}"/>
              </a:ext>
            </a:extLst>
          </p:cNvPr>
          <p:cNvSpPr txBox="1"/>
          <p:nvPr/>
        </p:nvSpPr>
        <p:spPr>
          <a:xfrm>
            <a:off x="9040225" y="4491106"/>
            <a:ext cx="1194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/>
              <a:t>DO</a:t>
            </a:r>
            <a:endParaRPr kumimoji="1" lang="ja-JP" altLang="en-US" sz="1400" dirty="0"/>
          </a:p>
        </p:txBody>
      </p:sp>
      <p:sp>
        <p:nvSpPr>
          <p:cNvPr id="36" name="テキスト ボックス 16">
            <a:extLst>
              <a:ext uri="{FF2B5EF4-FFF2-40B4-BE49-F238E27FC236}">
                <a16:creationId xmlns:a16="http://schemas.microsoft.com/office/drawing/2014/main" id="{8ECDAEFC-CC6B-8798-0BBC-F338DBE49A25}"/>
              </a:ext>
            </a:extLst>
          </p:cNvPr>
          <p:cNvSpPr txBox="1"/>
          <p:nvPr/>
        </p:nvSpPr>
        <p:spPr>
          <a:xfrm>
            <a:off x="9040517" y="4133560"/>
            <a:ext cx="1194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/>
              <a:t>CMD/DI</a:t>
            </a:r>
            <a:endParaRPr kumimoji="1" lang="ja-JP" altLang="en-US" sz="1400" dirty="0"/>
          </a:p>
        </p:txBody>
      </p:sp>
      <p:sp>
        <p:nvSpPr>
          <p:cNvPr id="37" name="テキスト ボックス 16">
            <a:extLst>
              <a:ext uri="{FF2B5EF4-FFF2-40B4-BE49-F238E27FC236}">
                <a16:creationId xmlns:a16="http://schemas.microsoft.com/office/drawing/2014/main" id="{81F6B5BD-A9E2-B301-65B7-B6EE03A3160F}"/>
              </a:ext>
            </a:extLst>
          </p:cNvPr>
          <p:cNvSpPr txBox="1"/>
          <p:nvPr/>
        </p:nvSpPr>
        <p:spPr>
          <a:xfrm>
            <a:off x="9044935" y="3781936"/>
            <a:ext cx="774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/>
              <a:t>CLK</a:t>
            </a:r>
            <a:endParaRPr kumimoji="1" lang="ja-JP" altLang="en-US" sz="1400" dirty="0"/>
          </a:p>
        </p:txBody>
      </p:sp>
      <p:sp>
        <p:nvSpPr>
          <p:cNvPr id="38" name="テキスト ボックス 16">
            <a:extLst>
              <a:ext uri="{FF2B5EF4-FFF2-40B4-BE49-F238E27FC236}">
                <a16:creationId xmlns:a16="http://schemas.microsoft.com/office/drawing/2014/main" id="{C0022D95-534D-E77F-2AC4-95B169C278FD}"/>
              </a:ext>
            </a:extLst>
          </p:cNvPr>
          <p:cNvSpPr txBox="1"/>
          <p:nvPr/>
        </p:nvSpPr>
        <p:spPr>
          <a:xfrm>
            <a:off x="8998023" y="3414816"/>
            <a:ext cx="1062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/>
              <a:t>DAT3/CS</a:t>
            </a:r>
            <a:endParaRPr kumimoji="1" lang="ja-JP" altLang="en-US" sz="1400" dirty="0"/>
          </a:p>
        </p:txBody>
      </p:sp>
      <p:sp>
        <p:nvSpPr>
          <p:cNvPr id="39" name="テキスト ボックス 36">
            <a:extLst>
              <a:ext uri="{FF2B5EF4-FFF2-40B4-BE49-F238E27FC236}">
                <a16:creationId xmlns:a16="http://schemas.microsoft.com/office/drawing/2014/main" id="{082D6B68-A914-A98E-9C7C-D776CEE4612B}"/>
              </a:ext>
            </a:extLst>
          </p:cNvPr>
          <p:cNvSpPr txBox="1"/>
          <p:nvPr/>
        </p:nvSpPr>
        <p:spPr>
          <a:xfrm>
            <a:off x="2046091" y="4495441"/>
            <a:ext cx="1453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1" lang="en-US" altLang="ja-JP" sz="1400" dirty="0"/>
              <a:t>SPIM4_ MISO</a:t>
            </a:r>
            <a:endParaRPr kumimoji="1" lang="ja-JP" altLang="en-US" sz="1400" dirty="0"/>
          </a:p>
        </p:txBody>
      </p:sp>
      <p:sp>
        <p:nvSpPr>
          <p:cNvPr id="40" name="テキスト ボックス 36">
            <a:extLst>
              <a:ext uri="{FF2B5EF4-FFF2-40B4-BE49-F238E27FC236}">
                <a16:creationId xmlns:a16="http://schemas.microsoft.com/office/drawing/2014/main" id="{759FF450-8F30-EEC0-F20B-CF98A45625C9}"/>
              </a:ext>
            </a:extLst>
          </p:cNvPr>
          <p:cNvSpPr txBox="1"/>
          <p:nvPr/>
        </p:nvSpPr>
        <p:spPr>
          <a:xfrm>
            <a:off x="2076457" y="3799204"/>
            <a:ext cx="1384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1" lang="en-US" altLang="ja-JP" sz="1400" dirty="0"/>
              <a:t>SPIM4_SCLK</a:t>
            </a:r>
            <a:endParaRPr kumimoji="1" lang="ja-JP" altLang="en-US" sz="1400" dirty="0"/>
          </a:p>
        </p:txBody>
      </p:sp>
      <p:sp>
        <p:nvSpPr>
          <p:cNvPr id="41" name="テキスト ボックス 36">
            <a:extLst>
              <a:ext uri="{FF2B5EF4-FFF2-40B4-BE49-F238E27FC236}">
                <a16:creationId xmlns:a16="http://schemas.microsoft.com/office/drawing/2014/main" id="{C8299452-C448-1726-E68D-22552115AD9C}"/>
              </a:ext>
            </a:extLst>
          </p:cNvPr>
          <p:cNvSpPr txBox="1"/>
          <p:nvPr/>
        </p:nvSpPr>
        <p:spPr>
          <a:xfrm>
            <a:off x="1717320" y="3390541"/>
            <a:ext cx="1733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1" lang="en-US" altLang="ja-JP" sz="1400" dirty="0"/>
              <a:t>SPIM4_ CSN</a:t>
            </a:r>
            <a:endParaRPr kumimoji="1" lang="ja-JP" altLang="en-US" sz="1400" dirty="0"/>
          </a:p>
        </p:txBody>
      </p:sp>
      <p:sp>
        <p:nvSpPr>
          <p:cNvPr id="42" name="テキスト ボックス 36">
            <a:extLst>
              <a:ext uri="{FF2B5EF4-FFF2-40B4-BE49-F238E27FC236}">
                <a16:creationId xmlns:a16="http://schemas.microsoft.com/office/drawing/2014/main" id="{2B2B675B-863F-8C89-F08F-BECE3EA1262B}"/>
              </a:ext>
            </a:extLst>
          </p:cNvPr>
          <p:cNvSpPr txBox="1"/>
          <p:nvPr/>
        </p:nvSpPr>
        <p:spPr>
          <a:xfrm>
            <a:off x="1946550" y="4160926"/>
            <a:ext cx="15243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1" lang="en-US" altLang="ja-JP" sz="1400" dirty="0"/>
              <a:t>SPIM4_ MOSI</a:t>
            </a:r>
            <a:endParaRPr kumimoji="1" lang="ja-JP" altLang="en-US" sz="1400" dirty="0"/>
          </a:p>
        </p:txBody>
      </p:sp>
      <p:sp>
        <p:nvSpPr>
          <p:cNvPr id="43" name="テキスト ボックス 36">
            <a:extLst>
              <a:ext uri="{FF2B5EF4-FFF2-40B4-BE49-F238E27FC236}">
                <a16:creationId xmlns:a16="http://schemas.microsoft.com/office/drawing/2014/main" id="{A669E81D-BA29-26F1-D160-FCB241C18081}"/>
              </a:ext>
            </a:extLst>
          </p:cNvPr>
          <p:cNvSpPr txBox="1"/>
          <p:nvPr/>
        </p:nvSpPr>
        <p:spPr>
          <a:xfrm>
            <a:off x="3285340" y="4189729"/>
            <a:ext cx="765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1" lang="en-US" altLang="ja-JP" sz="1400" dirty="0"/>
              <a:t>P0.09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93821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75E6E4-0429-89B4-E06E-404B7C891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/>
              <a:t>Case</a:t>
            </a:r>
            <a:r>
              <a:rPr lang="ja-JP" altLang="en-US" b="1" dirty="0"/>
              <a:t> </a:t>
            </a:r>
            <a:r>
              <a:rPr kumimoji="1" lang="en-US" altLang="ja-JP" b="1" dirty="0"/>
              <a:t>A</a:t>
            </a:r>
            <a:endParaRPr kumimoji="1" lang="ja-JP" altLang="en-US" b="1" dirty="0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A4080484-B2D9-AEA4-DA96-C6669E732BDD}"/>
              </a:ext>
            </a:extLst>
          </p:cNvPr>
          <p:cNvGrpSpPr/>
          <p:nvPr/>
        </p:nvGrpSpPr>
        <p:grpSpPr>
          <a:xfrm>
            <a:off x="5434173" y="832114"/>
            <a:ext cx="5409720" cy="3122842"/>
            <a:chOff x="5465544" y="1091434"/>
            <a:chExt cx="4974286" cy="2871480"/>
          </a:xfrm>
        </p:grpSpPr>
        <p:pic>
          <p:nvPicPr>
            <p:cNvPr id="78" name="図 77">
              <a:extLst>
                <a:ext uri="{FF2B5EF4-FFF2-40B4-BE49-F238E27FC236}">
                  <a16:creationId xmlns:a16="http://schemas.microsoft.com/office/drawing/2014/main" id="{774C18C2-CCCA-6D3A-8C4F-D902185224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30008" b="73058"/>
            <a:stretch/>
          </p:blipFill>
          <p:spPr>
            <a:xfrm>
              <a:off x="6078935" y="1091434"/>
              <a:ext cx="4353339" cy="917264"/>
            </a:xfrm>
            <a:prstGeom prst="rect">
              <a:avLst/>
            </a:prstGeom>
          </p:spPr>
        </p:pic>
        <p:sp>
          <p:nvSpPr>
            <p:cNvPr id="80" name="正方形/長方形 79">
              <a:extLst>
                <a:ext uri="{FF2B5EF4-FFF2-40B4-BE49-F238E27FC236}">
                  <a16:creationId xmlns:a16="http://schemas.microsoft.com/office/drawing/2014/main" id="{9BC875DF-C54B-57BE-AA58-895B8B69D07A}"/>
                </a:ext>
              </a:extLst>
            </p:cNvPr>
            <p:cNvSpPr/>
            <p:nvPr/>
          </p:nvSpPr>
          <p:spPr>
            <a:xfrm>
              <a:off x="9128525" y="1466173"/>
              <a:ext cx="315475" cy="120962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101010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pic>
          <p:nvPicPr>
            <p:cNvPr id="81" name="図 80">
              <a:extLst>
                <a:ext uri="{FF2B5EF4-FFF2-40B4-BE49-F238E27FC236}">
                  <a16:creationId xmlns:a16="http://schemas.microsoft.com/office/drawing/2014/main" id="{860C73B3-2EE3-BD63-E103-A1C637C3C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75664" y="1599270"/>
              <a:ext cx="621195" cy="256366"/>
            </a:xfrm>
            <a:prstGeom prst="rect">
              <a:avLst/>
            </a:prstGeom>
          </p:spPr>
        </p:pic>
        <p:sp>
          <p:nvSpPr>
            <p:cNvPr id="82" name="テキスト ボックス 81">
              <a:extLst>
                <a:ext uri="{FF2B5EF4-FFF2-40B4-BE49-F238E27FC236}">
                  <a16:creationId xmlns:a16="http://schemas.microsoft.com/office/drawing/2014/main" id="{AB5F1122-F456-DD4A-005E-86F9E5DA9AB1}"/>
                </a:ext>
              </a:extLst>
            </p:cNvPr>
            <p:cNvSpPr txBox="1"/>
            <p:nvPr/>
          </p:nvSpPr>
          <p:spPr>
            <a:xfrm>
              <a:off x="5465544" y="1305463"/>
              <a:ext cx="706873" cy="21031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  <a:buClr>
                  <a:srgbClr val="626262"/>
                </a:buClr>
              </a:pPr>
              <a:r>
                <a:rPr lang="en-US" altLang="ja-JP" sz="1200" dirty="0">
                  <a:solidFill>
                    <a:srgbClr val="101010"/>
                  </a:solidFill>
                  <a:latin typeface="BIZ UDPゴシック"/>
                  <a:ea typeface="BIZ UDPゴシック"/>
                </a:rPr>
                <a:t>CMD0</a:t>
              </a:r>
              <a:endParaRPr lang="ja-JP" altLang="en-US" sz="1200" dirty="0">
                <a:solidFill>
                  <a:srgbClr val="101010"/>
                </a:solidFill>
                <a:latin typeface="BIZ UDPゴシック"/>
                <a:ea typeface="BIZ UDPゴシック"/>
              </a:endParaRPr>
            </a:p>
          </p:txBody>
        </p:sp>
        <p:grpSp>
          <p:nvGrpSpPr>
            <p:cNvPr id="83" name="グループ化 82">
              <a:extLst>
                <a:ext uri="{FF2B5EF4-FFF2-40B4-BE49-F238E27FC236}">
                  <a16:creationId xmlns:a16="http://schemas.microsoft.com/office/drawing/2014/main" id="{3153BB89-C92E-6E31-4FAB-1AA60D29B44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071377" y="1886696"/>
              <a:ext cx="4368453" cy="2076218"/>
              <a:chOff x="5735960" y="3748950"/>
              <a:chExt cx="5878279" cy="2793800"/>
            </a:xfrm>
          </p:grpSpPr>
          <p:pic>
            <p:nvPicPr>
              <p:cNvPr id="84" name="図 83">
                <a:extLst>
                  <a:ext uri="{FF2B5EF4-FFF2-40B4-BE49-F238E27FC236}">
                    <a16:creationId xmlns:a16="http://schemas.microsoft.com/office/drawing/2014/main" id="{70A76E6F-E5BE-88A3-846F-26E59ADA30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29143"/>
              <a:stretch/>
            </p:blipFill>
            <p:spPr>
              <a:xfrm>
                <a:off x="5735960" y="3748950"/>
                <a:ext cx="5878279" cy="2279887"/>
              </a:xfrm>
              <a:prstGeom prst="rect">
                <a:avLst/>
              </a:prstGeom>
            </p:spPr>
          </p:pic>
          <p:sp>
            <p:nvSpPr>
              <p:cNvPr id="85" name="テキスト ボックス 84">
                <a:extLst>
                  <a:ext uri="{FF2B5EF4-FFF2-40B4-BE49-F238E27FC236}">
                    <a16:creationId xmlns:a16="http://schemas.microsoft.com/office/drawing/2014/main" id="{73C3DF0A-9C3F-3B67-D325-8E43A549B698}"/>
                  </a:ext>
                </a:extLst>
              </p:cNvPr>
              <p:cNvSpPr txBox="1"/>
              <p:nvPr/>
            </p:nvSpPr>
            <p:spPr>
              <a:xfrm>
                <a:off x="6431055" y="5395244"/>
                <a:ext cx="960461" cy="28803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626262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IZ UDPゴシック"/>
                    <a:ea typeface="BIZ UDPゴシック"/>
                  </a:rPr>
                  <a:t>CMD0</a:t>
                </a:r>
                <a:endParaRPr kumimoji="0" lang="ja-JP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IZ UDPゴシック"/>
                  <a:ea typeface="BIZ UDPゴシック"/>
                </a:endParaRPr>
              </a:p>
            </p:txBody>
          </p:sp>
          <p:sp>
            <p:nvSpPr>
              <p:cNvPr id="86" name="正方形/長方形 85">
                <a:extLst>
                  <a:ext uri="{FF2B5EF4-FFF2-40B4-BE49-F238E27FC236}">
                    <a16:creationId xmlns:a16="http://schemas.microsoft.com/office/drawing/2014/main" id="{72CEDC41-91B2-E71D-D04E-A7077C428D60}"/>
                  </a:ext>
                </a:extLst>
              </p:cNvPr>
              <p:cNvSpPr/>
              <p:nvPr/>
            </p:nvSpPr>
            <p:spPr>
              <a:xfrm>
                <a:off x="7824192" y="5885443"/>
                <a:ext cx="648072" cy="144015"/>
              </a:xfrm>
              <a:prstGeom prst="rect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101010"/>
                  </a:solidFill>
                  <a:effectLst/>
                  <a:uLnTx/>
                  <a:uFillTx/>
                  <a:latin typeface="BIZ UDPゴシック"/>
                  <a:ea typeface="BIZ UDPゴシック"/>
                  <a:cs typeface="+mn-cs"/>
                </a:endParaRPr>
              </a:p>
            </p:txBody>
          </p:sp>
          <p:pic>
            <p:nvPicPr>
              <p:cNvPr id="87" name="図 86">
                <a:extLst>
                  <a:ext uri="{FF2B5EF4-FFF2-40B4-BE49-F238E27FC236}">
                    <a16:creationId xmlns:a16="http://schemas.microsoft.com/office/drawing/2014/main" id="{A261D0D5-CD4D-12B0-4BE4-40FD05F494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76120" y="6114065"/>
                <a:ext cx="1952898" cy="428685"/>
              </a:xfrm>
              <a:prstGeom prst="rect">
                <a:avLst/>
              </a:prstGeom>
            </p:spPr>
          </p:pic>
          <p:cxnSp>
            <p:nvCxnSpPr>
              <p:cNvPr id="88" name="直線コネクタ 87">
                <a:extLst>
                  <a:ext uri="{FF2B5EF4-FFF2-40B4-BE49-F238E27FC236}">
                    <a16:creationId xmlns:a16="http://schemas.microsoft.com/office/drawing/2014/main" id="{590BF802-8218-9CF2-6BCD-FD533B4C96BF}"/>
                  </a:ext>
                </a:extLst>
              </p:cNvPr>
              <p:cNvCxnSpPr/>
              <p:nvPr/>
            </p:nvCxnSpPr>
            <p:spPr>
              <a:xfrm flipV="1">
                <a:off x="7176120" y="6028838"/>
                <a:ext cx="648072" cy="85227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ysDash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9" name="直線コネクタ 88">
                <a:extLst>
                  <a:ext uri="{FF2B5EF4-FFF2-40B4-BE49-F238E27FC236}">
                    <a16:creationId xmlns:a16="http://schemas.microsoft.com/office/drawing/2014/main" id="{E2EAC626-0483-B7D8-D44B-1DF98934D3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48397" y="6028528"/>
                <a:ext cx="680621" cy="84917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ysDash"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95" name="スライド番号プレースホルダー 94">
            <a:extLst>
              <a:ext uri="{FF2B5EF4-FFF2-40B4-BE49-F238E27FC236}">
                <a16:creationId xmlns:a16="http://schemas.microsoft.com/office/drawing/2014/main" id="{569C8C22-A180-70A9-D647-50EE24F90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821B-982F-4951-97A2-9DEDF24ABA19}" type="slidenum">
              <a:rPr kumimoji="1" lang="ja-JP" altLang="en-US" smtClean="0"/>
              <a:t>2</a:t>
            </a:fld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E6B2C65F-C868-F81A-16D8-707CA29BE1C1}"/>
              </a:ext>
            </a:extLst>
          </p:cNvPr>
          <p:cNvGrpSpPr/>
          <p:nvPr/>
        </p:nvGrpSpPr>
        <p:grpSpPr>
          <a:xfrm>
            <a:off x="33588" y="934657"/>
            <a:ext cx="5480792" cy="5868000"/>
            <a:chOff x="2602469" y="888534"/>
            <a:chExt cx="5480792" cy="5868000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9C4B2F14-4EF5-EA37-02F2-318D75AA8D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7132" y="888534"/>
              <a:ext cx="2575400" cy="58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楕円 4">
              <a:extLst>
                <a:ext uri="{FF2B5EF4-FFF2-40B4-BE49-F238E27FC236}">
                  <a16:creationId xmlns:a16="http://schemas.microsoft.com/office/drawing/2014/main" id="{5E149091-00D1-F369-610D-D756511608DD}"/>
                </a:ext>
              </a:extLst>
            </p:cNvPr>
            <p:cNvSpPr/>
            <p:nvPr/>
          </p:nvSpPr>
          <p:spPr>
            <a:xfrm>
              <a:off x="5167320" y="1431521"/>
              <a:ext cx="870845" cy="257911"/>
            </a:xfrm>
            <a:prstGeom prst="ellipse">
              <a:avLst/>
            </a:prstGeom>
            <a:noFill/>
            <a:ln w="19050" cap="flat" cmpd="sng" algn="ctr">
              <a:solidFill>
                <a:srgbClr val="115DD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101010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E736C00-2593-20BB-5630-98A266AD4264}"/>
                </a:ext>
              </a:extLst>
            </p:cNvPr>
            <p:cNvSpPr txBox="1"/>
            <p:nvPr/>
          </p:nvSpPr>
          <p:spPr>
            <a:xfrm>
              <a:off x="6005691" y="1296566"/>
              <a:ext cx="1794418" cy="48889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626262"/>
                </a:buClr>
                <a:buSzTx/>
                <a:buFontTx/>
                <a:buNone/>
                <a:tabLst/>
                <a:defRPr/>
              </a:pPr>
              <a:r>
                <a:rPr lang="en-US" altLang="ja-JP" sz="1100" i="0" dirty="0">
                  <a:solidFill>
                    <a:srgbClr val="115DD7"/>
                  </a:solidFill>
                  <a:effectLst/>
                  <a:latin typeface="Segoe UI" panose="020B0502040204020203" pitchFamily="34" charset="0"/>
                </a:rPr>
                <a:t>Point of Communication Termination (</a:t>
              </a:r>
              <a:r>
                <a:rPr kumimoji="0" lang="en-US" altLang="ja-JP" sz="1100" i="0" kern="0" dirty="0">
                  <a:solidFill>
                    <a:srgbClr val="115DD7"/>
                  </a:solidFill>
                  <a:effectLst/>
                  <a:latin typeface="BIZ UDPゴシック"/>
                  <a:ea typeface="BIZ UDPゴシック"/>
                </a:rPr>
                <a:t>C</a:t>
              </a:r>
              <a:r>
                <a:rPr kumimoji="0" lang="en-US" altLang="ja-JP" sz="1100" i="0" u="none" strike="noStrike" kern="0" cap="none" spc="0" normalizeH="0" baseline="0" noProof="0" dirty="0" err="1">
                  <a:ln>
                    <a:noFill/>
                  </a:ln>
                  <a:solidFill>
                    <a:srgbClr val="115DD7"/>
                  </a:solidFill>
                  <a:effectLst/>
                  <a:uLnTx/>
                  <a:uFillTx/>
                  <a:latin typeface="BIZ UDPゴシック"/>
                  <a:ea typeface="BIZ UDPゴシック"/>
                </a:rPr>
                <a:t>ase</a:t>
              </a:r>
              <a:r>
                <a:rPr kumimoji="0" lang="en-US" altLang="ja-JP" sz="1100" i="0" u="none" strike="noStrike" kern="0" cap="none" spc="0" normalizeH="0" baseline="0" noProof="0" dirty="0">
                  <a:ln>
                    <a:noFill/>
                  </a:ln>
                  <a:solidFill>
                    <a:srgbClr val="115DD7"/>
                  </a:solidFill>
                  <a:effectLst/>
                  <a:uLnTx/>
                  <a:uFillTx/>
                  <a:latin typeface="BIZ UDPゴシック"/>
                  <a:ea typeface="BIZ UDPゴシック"/>
                </a:rPr>
                <a:t> </a:t>
              </a:r>
              <a:r>
                <a:rPr kumimoji="0" lang="ja-JP" altLang="en-US" sz="1100" i="0" u="none" strike="noStrike" kern="0" cap="none" spc="0" normalizeH="0" baseline="0" noProof="0" dirty="0">
                  <a:ln>
                    <a:noFill/>
                  </a:ln>
                  <a:solidFill>
                    <a:srgbClr val="115DD7"/>
                  </a:solidFill>
                  <a:effectLst/>
                  <a:uLnTx/>
                  <a:uFillTx/>
                  <a:latin typeface="BIZ UDPゴシック"/>
                  <a:ea typeface="BIZ UDPゴシック"/>
                </a:rPr>
                <a:t>Ａ</a:t>
              </a:r>
              <a:r>
                <a:rPr kumimoji="0" lang="en-US" altLang="ja-JP" sz="1100" i="0" u="none" strike="noStrike" kern="0" cap="none" spc="0" normalizeH="0" baseline="0" noProof="0" dirty="0">
                  <a:ln>
                    <a:noFill/>
                  </a:ln>
                  <a:solidFill>
                    <a:srgbClr val="115DD7"/>
                  </a:solidFill>
                  <a:effectLst/>
                  <a:uLnTx/>
                  <a:uFillTx/>
                  <a:latin typeface="BIZ UDPゴシック"/>
                  <a:ea typeface="BIZ UDPゴシック"/>
                </a:rPr>
                <a:t>)</a:t>
              </a:r>
              <a:endParaRPr kumimoji="0" lang="ja-JP" altLang="en-US" sz="1100" i="0" u="none" strike="noStrike" kern="0" cap="none" spc="0" normalizeH="0" baseline="0" noProof="0" dirty="0">
                <a:ln>
                  <a:noFill/>
                </a:ln>
                <a:solidFill>
                  <a:srgbClr val="115DD7"/>
                </a:solidFill>
                <a:effectLst/>
                <a:uLnTx/>
                <a:uFillTx/>
                <a:latin typeface="BIZ UDPゴシック"/>
                <a:ea typeface="BIZ UDPゴシック"/>
              </a:endParaRPr>
            </a:p>
          </p:txBody>
        </p:sp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7D34E8FC-CFA6-48B9-9819-0560A520D8B0}"/>
                </a:ext>
              </a:extLst>
            </p:cNvPr>
            <p:cNvGrpSpPr/>
            <p:nvPr/>
          </p:nvGrpSpPr>
          <p:grpSpPr>
            <a:xfrm>
              <a:off x="2602469" y="4679787"/>
              <a:ext cx="5480792" cy="996145"/>
              <a:chOff x="3229995" y="5606671"/>
              <a:chExt cx="5480792" cy="996145"/>
            </a:xfrm>
          </p:grpSpPr>
          <p:cxnSp>
            <p:nvCxnSpPr>
              <p:cNvPr id="16" name="直線コネクタ 15">
                <a:extLst>
                  <a:ext uri="{FF2B5EF4-FFF2-40B4-BE49-F238E27FC236}">
                    <a16:creationId xmlns:a16="http://schemas.microsoft.com/office/drawing/2014/main" id="{73449E13-D461-2BFE-6CB9-74F1C16F94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47728" y="6165304"/>
                <a:ext cx="5063059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101010"/>
                </a:solidFill>
                <a:prstDash val="dash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直線矢印コネクタ 16">
                <a:extLst>
                  <a:ext uri="{FF2B5EF4-FFF2-40B4-BE49-F238E27FC236}">
                    <a16:creationId xmlns:a16="http://schemas.microsoft.com/office/drawing/2014/main" id="{25932EEB-69CB-746F-9D89-A0F95613C99A}"/>
                  </a:ext>
                </a:extLst>
              </p:cNvPr>
              <p:cNvCxnSpPr/>
              <p:nvPr/>
            </p:nvCxnSpPr>
            <p:spPr>
              <a:xfrm>
                <a:off x="3935760" y="5989321"/>
                <a:ext cx="0" cy="354556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101010"/>
                </a:solidFill>
                <a:prstDash val="solid"/>
                <a:headEnd type="triangle"/>
                <a:tailEnd type="triangle"/>
              </a:ln>
              <a:effectLst/>
            </p:spPr>
          </p:cxnSp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7C769A0D-482D-A3A5-7264-D65ABAD373AA}"/>
                  </a:ext>
                </a:extLst>
              </p:cNvPr>
              <p:cNvSpPr txBox="1"/>
              <p:nvPr/>
            </p:nvSpPr>
            <p:spPr>
              <a:xfrm>
                <a:off x="3229995" y="5606671"/>
                <a:ext cx="1767745" cy="28803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626262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altLang="ja-JP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01010"/>
                    </a:solidFill>
                    <a:effectLst/>
                    <a:uLnTx/>
                    <a:uFillTx/>
                    <a:latin typeface="BIZ UDPゴシック"/>
                    <a:ea typeface="BIZ UDPゴシック"/>
                  </a:rPr>
                  <a:t>Card-identification mode</a:t>
                </a:r>
                <a:endParaRPr kumimoji="0" lang="ja-JP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101010"/>
                  </a:solidFill>
                  <a:effectLst/>
                  <a:uLnTx/>
                  <a:uFillTx/>
                  <a:latin typeface="BIZ UDPゴシック"/>
                  <a:ea typeface="BIZ UDPゴシック"/>
                </a:endParaRPr>
              </a:p>
            </p:txBody>
          </p:sp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0EEEFE63-5506-014F-81DD-F3F28701E048}"/>
                  </a:ext>
                </a:extLst>
              </p:cNvPr>
              <p:cNvSpPr txBox="1"/>
              <p:nvPr/>
            </p:nvSpPr>
            <p:spPr>
              <a:xfrm>
                <a:off x="3231279" y="6314784"/>
                <a:ext cx="1739641" cy="28803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626262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altLang="ja-JP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01010"/>
                    </a:solidFill>
                    <a:effectLst/>
                    <a:uLnTx/>
                    <a:uFillTx/>
                    <a:latin typeface="BIZ UDPゴシック"/>
                    <a:ea typeface="BIZ UDPゴシック"/>
                  </a:rPr>
                  <a:t>Data-transfer mode</a:t>
                </a:r>
                <a:endParaRPr kumimoji="0" lang="ja-JP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101010"/>
                  </a:solidFill>
                  <a:effectLst/>
                  <a:uLnTx/>
                  <a:uFillTx/>
                  <a:latin typeface="BIZ UDPゴシック"/>
                  <a:ea typeface="BIZ UDPゴシック"/>
                </a:endParaRPr>
              </a:p>
            </p:txBody>
          </p:sp>
        </p:grpSp>
      </p:grpSp>
      <p:pic>
        <p:nvPicPr>
          <p:cNvPr id="22" name="図 21">
            <a:extLst>
              <a:ext uri="{FF2B5EF4-FFF2-40B4-BE49-F238E27FC236}">
                <a16:creationId xmlns:a16="http://schemas.microsoft.com/office/drawing/2014/main" id="{B37292F3-0666-5282-C981-C4E1E023C02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4062" b="17454"/>
          <a:stretch/>
        </p:blipFill>
        <p:spPr>
          <a:xfrm>
            <a:off x="6071377" y="4066882"/>
            <a:ext cx="3948923" cy="1922560"/>
          </a:xfrm>
          <a:prstGeom prst="rect">
            <a:avLst/>
          </a:prstGeom>
        </p:spPr>
      </p:pic>
      <p:sp>
        <p:nvSpPr>
          <p:cNvPr id="90" name="正方形/長方形 89">
            <a:extLst>
              <a:ext uri="{FF2B5EF4-FFF2-40B4-BE49-F238E27FC236}">
                <a16:creationId xmlns:a16="http://schemas.microsoft.com/office/drawing/2014/main" id="{1D81C15E-C269-8337-D91E-374F1B08FADF}"/>
              </a:ext>
            </a:extLst>
          </p:cNvPr>
          <p:cNvSpPr/>
          <p:nvPr/>
        </p:nvSpPr>
        <p:spPr>
          <a:xfrm>
            <a:off x="6078935" y="6126012"/>
            <a:ext cx="4942702" cy="571952"/>
          </a:xfrm>
          <a:prstGeom prst="rect">
            <a:avLst/>
          </a:prstGeom>
          <a:solidFill>
            <a:srgbClr val="115DD7">
              <a:lumMod val="20000"/>
              <a:lumOff val="8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Segoe UI" panose="020B0502040204020203" pitchFamily="34" charset="0"/>
                <a:ea typeface="BIZ UDPゴシック"/>
                <a:cs typeface="+mn-cs"/>
              </a:rPr>
              <a:t>The  communication terminates at the first command of the initialization flow (CMD0).</a:t>
            </a:r>
            <a:endParaRPr kumimoji="0" lang="ja-JP" altLang="en-US" sz="1400" b="1" i="0" u="none" strike="noStrike" kern="0" cap="none" spc="0" normalizeH="0" baseline="0" noProof="0" dirty="0">
              <a:ln>
                <a:noFill/>
              </a:ln>
              <a:solidFill>
                <a:srgbClr val="101010"/>
              </a:solidFill>
              <a:effectLst/>
              <a:uLnTx/>
              <a:uFillTx/>
              <a:latin typeface="BIZ UDPゴシック"/>
              <a:ea typeface="BIZ UDPゴシック"/>
              <a:cs typeface="+mn-cs"/>
            </a:endParaRP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A33F2F2F-BFB4-9783-9A03-2A7EA3CA85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7220" y="4129758"/>
            <a:ext cx="2816580" cy="449505"/>
          </a:xfrm>
          <a:prstGeom prst="rect">
            <a:avLst/>
          </a:prstGeom>
        </p:spPr>
      </p:pic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80325236-3386-BF5D-83E1-27904A953430}"/>
              </a:ext>
            </a:extLst>
          </p:cNvPr>
          <p:cNvSpPr/>
          <p:nvPr/>
        </p:nvSpPr>
        <p:spPr>
          <a:xfrm>
            <a:off x="6604793" y="4254499"/>
            <a:ext cx="1393825" cy="2190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389D8C32-49AA-5BD3-1DE8-2184F46E7711}"/>
              </a:ext>
            </a:extLst>
          </p:cNvPr>
          <p:cNvSpPr/>
          <p:nvPr/>
        </p:nvSpPr>
        <p:spPr>
          <a:xfrm>
            <a:off x="6604793" y="5657028"/>
            <a:ext cx="1393825" cy="26752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3EF18B44-A434-A00E-2F46-2BB90C2AB0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50286" y="5463116"/>
            <a:ext cx="2803514" cy="553075"/>
          </a:xfrm>
          <a:prstGeom prst="rect">
            <a:avLst/>
          </a:prstGeom>
        </p:spPr>
      </p:pic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383E5B36-CF18-AA85-F277-3C425F26D0B0}"/>
              </a:ext>
            </a:extLst>
          </p:cNvPr>
          <p:cNvCxnSpPr>
            <a:cxnSpLocks/>
          </p:cNvCxnSpPr>
          <p:nvPr/>
        </p:nvCxnSpPr>
        <p:spPr>
          <a:xfrm flipV="1">
            <a:off x="7992700" y="4150531"/>
            <a:ext cx="539334" cy="10385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headEnd type="none" w="med" len="med"/>
            <a:tailEnd type="none" w="med" len="med"/>
          </a:ln>
          <a:effectLst/>
        </p:spPr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26698C51-20BC-EC87-2445-BE5DF0829149}"/>
              </a:ext>
            </a:extLst>
          </p:cNvPr>
          <p:cNvCxnSpPr>
            <a:cxnSpLocks/>
          </p:cNvCxnSpPr>
          <p:nvPr/>
        </p:nvCxnSpPr>
        <p:spPr>
          <a:xfrm>
            <a:off x="7999963" y="4473575"/>
            <a:ext cx="550323" cy="103968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headEnd type="none" w="med" len="med"/>
            <a:tailEnd type="none" w="med" len="med"/>
          </a:ln>
          <a:effectLst/>
        </p:spPr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5EBF9198-93C6-49B9-9308-BC4DDD810DD6}"/>
              </a:ext>
            </a:extLst>
          </p:cNvPr>
          <p:cNvCxnSpPr>
            <a:cxnSpLocks/>
          </p:cNvCxnSpPr>
          <p:nvPr/>
        </p:nvCxnSpPr>
        <p:spPr>
          <a:xfrm flipV="1">
            <a:off x="7974448" y="5463116"/>
            <a:ext cx="610929" cy="190256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headEnd type="none" w="med" len="med"/>
            <a:tailEnd type="none" w="med" len="med"/>
          </a:ln>
          <a:effectLst/>
        </p:spPr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16D60F7F-5946-E271-1823-5A07EA761B42}"/>
              </a:ext>
            </a:extLst>
          </p:cNvPr>
          <p:cNvCxnSpPr>
            <a:cxnSpLocks/>
          </p:cNvCxnSpPr>
          <p:nvPr/>
        </p:nvCxnSpPr>
        <p:spPr>
          <a:xfrm>
            <a:off x="7981711" y="5924053"/>
            <a:ext cx="603666" cy="92138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8500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BA58365B-6AAE-024D-B306-13E8B2FDCBE9}"/>
              </a:ext>
            </a:extLst>
          </p:cNvPr>
          <p:cNvGrpSpPr/>
          <p:nvPr/>
        </p:nvGrpSpPr>
        <p:grpSpPr>
          <a:xfrm>
            <a:off x="33588" y="934657"/>
            <a:ext cx="5480792" cy="5868000"/>
            <a:chOff x="2602469" y="888534"/>
            <a:chExt cx="5480792" cy="5868000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8746E2BB-E6DF-94B6-544E-BC61DB793D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7132" y="888534"/>
              <a:ext cx="2575400" cy="58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直線矢印コネクタ 6">
              <a:extLst>
                <a:ext uri="{FF2B5EF4-FFF2-40B4-BE49-F238E27FC236}">
                  <a16:creationId xmlns:a16="http://schemas.microsoft.com/office/drawing/2014/main" id="{ECC83EE2-1D18-8830-7D82-6C73005AD5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26096" y="2958587"/>
              <a:ext cx="1141081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115DD7"/>
              </a:solidFill>
              <a:prstDash val="solid"/>
              <a:headEnd type="none" w="med" len="med"/>
              <a:tailEnd type="triangle"/>
            </a:ln>
            <a:effectLst/>
          </p:spPr>
        </p:cxnSp>
        <p:sp>
          <p:nvSpPr>
            <p:cNvPr id="9" name="テキスト ボックス 2">
              <a:extLst>
                <a:ext uri="{FF2B5EF4-FFF2-40B4-BE49-F238E27FC236}">
                  <a16:creationId xmlns:a16="http://schemas.microsoft.com/office/drawing/2014/main" id="{1DDC149A-B47A-C072-8784-0CB13B9D480E}"/>
                </a:ext>
              </a:extLst>
            </p:cNvPr>
            <p:cNvSpPr txBox="1"/>
            <p:nvPr/>
          </p:nvSpPr>
          <p:spPr>
            <a:xfrm>
              <a:off x="6742921" y="2793264"/>
              <a:ext cx="673984" cy="317818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101010"/>
              </a:solidFill>
              <a:prstDash val="solid"/>
            </a:ln>
            <a:effectLst/>
          </p:spPr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0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BIZ UDPゴシック"/>
                  <a:cs typeface="+mn-cs"/>
                </a:rPr>
                <a:t>CMD59</a:t>
              </a:r>
              <a:endParaRPr kumimoji="0" lang="ja-JP" altLang="en-US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BIZ UDPゴシック"/>
                <a:cs typeface="+mn-cs"/>
              </a:endParaRPr>
            </a:p>
          </p:txBody>
        </p:sp>
        <p:sp>
          <p:nvSpPr>
            <p:cNvPr id="10" name="楕円 9">
              <a:extLst>
                <a:ext uri="{FF2B5EF4-FFF2-40B4-BE49-F238E27FC236}">
                  <a16:creationId xmlns:a16="http://schemas.microsoft.com/office/drawing/2014/main" id="{284AF2B9-1E4F-D321-EE6A-68C015C36AAD}"/>
                </a:ext>
              </a:extLst>
            </p:cNvPr>
            <p:cNvSpPr/>
            <p:nvPr/>
          </p:nvSpPr>
          <p:spPr>
            <a:xfrm>
              <a:off x="6665445" y="2830538"/>
              <a:ext cx="853193" cy="243269"/>
            </a:xfrm>
            <a:prstGeom prst="ellipse">
              <a:avLst/>
            </a:prstGeom>
            <a:noFill/>
            <a:ln w="19050" cap="flat" cmpd="sng" algn="ctr">
              <a:solidFill>
                <a:srgbClr val="115DD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664EA90B-F06B-C39D-022C-992434EC28CF}"/>
                </a:ext>
              </a:extLst>
            </p:cNvPr>
            <p:cNvGrpSpPr/>
            <p:nvPr/>
          </p:nvGrpSpPr>
          <p:grpSpPr>
            <a:xfrm>
              <a:off x="2602469" y="4679787"/>
              <a:ext cx="5480792" cy="996145"/>
              <a:chOff x="3229995" y="5606671"/>
              <a:chExt cx="5480792" cy="996145"/>
            </a:xfrm>
          </p:grpSpPr>
          <p:cxnSp>
            <p:nvCxnSpPr>
              <p:cNvPr id="16" name="直線コネクタ 15">
                <a:extLst>
                  <a:ext uri="{FF2B5EF4-FFF2-40B4-BE49-F238E27FC236}">
                    <a16:creationId xmlns:a16="http://schemas.microsoft.com/office/drawing/2014/main" id="{8D4FE15E-EF07-0C8F-0AEE-E458D7300E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47728" y="6165304"/>
                <a:ext cx="5063059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101010"/>
                </a:solidFill>
                <a:prstDash val="dash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直線矢印コネクタ 16">
                <a:extLst>
                  <a:ext uri="{FF2B5EF4-FFF2-40B4-BE49-F238E27FC236}">
                    <a16:creationId xmlns:a16="http://schemas.microsoft.com/office/drawing/2014/main" id="{4A2C6CA2-B4DD-7378-D5F9-28A802A1F9AA}"/>
                  </a:ext>
                </a:extLst>
              </p:cNvPr>
              <p:cNvCxnSpPr/>
              <p:nvPr/>
            </p:nvCxnSpPr>
            <p:spPr>
              <a:xfrm>
                <a:off x="3935760" y="5989321"/>
                <a:ext cx="0" cy="354556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101010"/>
                </a:solidFill>
                <a:prstDash val="solid"/>
                <a:headEnd type="triangle"/>
                <a:tailEnd type="triangle"/>
              </a:ln>
              <a:effectLst/>
            </p:spPr>
          </p:cxnSp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1DB0E1BE-A921-5CD7-9C01-51B60218F9BC}"/>
                  </a:ext>
                </a:extLst>
              </p:cNvPr>
              <p:cNvSpPr txBox="1"/>
              <p:nvPr/>
            </p:nvSpPr>
            <p:spPr>
              <a:xfrm>
                <a:off x="3229995" y="5606671"/>
                <a:ext cx="1767745" cy="28803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626262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altLang="ja-JP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01010"/>
                    </a:solidFill>
                    <a:effectLst/>
                    <a:uLnTx/>
                    <a:uFillTx/>
                    <a:latin typeface="BIZ UDPゴシック"/>
                    <a:ea typeface="BIZ UDPゴシック"/>
                  </a:rPr>
                  <a:t>Card-identification mode</a:t>
                </a:r>
                <a:endParaRPr kumimoji="0" lang="ja-JP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101010"/>
                  </a:solidFill>
                  <a:effectLst/>
                  <a:uLnTx/>
                  <a:uFillTx/>
                  <a:latin typeface="BIZ UDPゴシック"/>
                  <a:ea typeface="BIZ UDPゴシック"/>
                </a:endParaRPr>
              </a:p>
            </p:txBody>
          </p:sp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B9BEB3B7-F85C-B918-2DAE-75BD0954C23C}"/>
                  </a:ext>
                </a:extLst>
              </p:cNvPr>
              <p:cNvSpPr txBox="1"/>
              <p:nvPr/>
            </p:nvSpPr>
            <p:spPr>
              <a:xfrm>
                <a:off x="3231279" y="6314784"/>
                <a:ext cx="1739641" cy="28803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626262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altLang="ja-JP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01010"/>
                    </a:solidFill>
                    <a:effectLst/>
                    <a:uLnTx/>
                    <a:uFillTx/>
                    <a:latin typeface="BIZ UDPゴシック"/>
                    <a:ea typeface="BIZ UDPゴシック"/>
                  </a:rPr>
                  <a:t>Data-transfer mode</a:t>
                </a:r>
                <a:endParaRPr kumimoji="0" lang="ja-JP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101010"/>
                  </a:solidFill>
                  <a:effectLst/>
                  <a:uLnTx/>
                  <a:uFillTx/>
                  <a:latin typeface="BIZ UDPゴシック"/>
                  <a:ea typeface="BIZ UDPゴシック"/>
                </a:endParaRPr>
              </a:p>
            </p:txBody>
          </p:sp>
        </p:grp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88AA890B-8E49-D298-41EE-FCB32374F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/>
              <a:t>Case B</a:t>
            </a:r>
            <a:endParaRPr kumimoji="1" lang="ja-JP" altLang="en-US" b="1" dirty="0"/>
          </a:p>
        </p:txBody>
      </p:sp>
      <p:cxnSp>
        <p:nvCxnSpPr>
          <p:cNvPr id="97" name="直線矢印コネクタ 96">
            <a:extLst>
              <a:ext uri="{FF2B5EF4-FFF2-40B4-BE49-F238E27FC236}">
                <a16:creationId xmlns:a16="http://schemas.microsoft.com/office/drawing/2014/main" id="{89CD8A05-EC19-E079-D416-F493334721EB}"/>
              </a:ext>
            </a:extLst>
          </p:cNvPr>
          <p:cNvCxnSpPr>
            <a:cxnSpLocks/>
          </p:cNvCxnSpPr>
          <p:nvPr/>
        </p:nvCxnSpPr>
        <p:spPr>
          <a:xfrm flipH="1" flipV="1">
            <a:off x="3431228" y="2138507"/>
            <a:ext cx="254091" cy="192479"/>
          </a:xfrm>
          <a:prstGeom prst="straightConnector1">
            <a:avLst/>
          </a:prstGeom>
          <a:noFill/>
          <a:ln w="9525" cap="flat" cmpd="sng" algn="ctr">
            <a:solidFill>
              <a:srgbClr val="101010"/>
            </a:solidFill>
            <a:prstDash val="solid"/>
            <a:headEnd type="none" w="med" len="med"/>
            <a:tailEnd type="triangle"/>
          </a:ln>
          <a:effectLst/>
        </p:spPr>
      </p:cxn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35427A75-7AB6-F54C-9C9A-621746F5AF3D}"/>
              </a:ext>
            </a:extLst>
          </p:cNvPr>
          <p:cNvSpPr txBox="1"/>
          <p:nvPr/>
        </p:nvSpPr>
        <p:spPr>
          <a:xfrm>
            <a:off x="3578196" y="2258970"/>
            <a:ext cx="1180446" cy="3141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buClr>
                <a:srgbClr val="626262"/>
              </a:buClr>
            </a:pPr>
            <a:r>
              <a:rPr lang="en-US" altLang="ja-JP" sz="1000" dirty="0">
                <a:solidFill>
                  <a:srgbClr val="101010"/>
                </a:solidFill>
                <a:latin typeface="BIZ UDPゴシック"/>
                <a:ea typeface="BIZ UDPゴシック"/>
              </a:rPr>
              <a:t>01</a:t>
            </a:r>
            <a:r>
              <a:rPr lang="ja-JP" altLang="en-US" sz="1000" dirty="0">
                <a:solidFill>
                  <a:srgbClr val="101010"/>
                </a:solidFill>
                <a:latin typeface="BIZ UDPゴシック"/>
                <a:ea typeface="BIZ UDPゴシック"/>
              </a:rPr>
              <a:t> </a:t>
            </a:r>
            <a:r>
              <a:rPr lang="en-US" altLang="ja-JP" sz="1000" dirty="0">
                <a:solidFill>
                  <a:srgbClr val="101010"/>
                </a:solidFill>
                <a:latin typeface="BIZ UDPゴシック"/>
                <a:ea typeface="BIZ UDPゴシック"/>
              </a:rPr>
              <a:t>Response</a:t>
            </a:r>
            <a:endParaRPr lang="ja-JP" altLang="en-US" sz="1000" dirty="0">
              <a:solidFill>
                <a:srgbClr val="101010"/>
              </a:solidFill>
              <a:latin typeface="BIZ UDPゴシック"/>
              <a:ea typeface="BIZ UDPゴシック"/>
            </a:endParaRPr>
          </a:p>
        </p:txBody>
      </p:sp>
      <p:cxnSp>
        <p:nvCxnSpPr>
          <p:cNvPr id="99" name="直線矢印コネクタ 98">
            <a:extLst>
              <a:ext uri="{FF2B5EF4-FFF2-40B4-BE49-F238E27FC236}">
                <a16:creationId xmlns:a16="http://schemas.microsoft.com/office/drawing/2014/main" id="{B8AE9BA3-6230-ED35-EDF8-6386C389A06C}"/>
              </a:ext>
            </a:extLst>
          </p:cNvPr>
          <p:cNvCxnSpPr>
            <a:cxnSpLocks/>
          </p:cNvCxnSpPr>
          <p:nvPr/>
        </p:nvCxnSpPr>
        <p:spPr>
          <a:xfrm flipH="1" flipV="1">
            <a:off x="3448321" y="1643242"/>
            <a:ext cx="254091" cy="192479"/>
          </a:xfrm>
          <a:prstGeom prst="straightConnector1">
            <a:avLst/>
          </a:prstGeom>
          <a:noFill/>
          <a:ln w="9525" cap="flat" cmpd="sng" algn="ctr">
            <a:solidFill>
              <a:srgbClr val="101010"/>
            </a:solidFill>
            <a:prstDash val="solid"/>
            <a:headEnd type="none" w="med" len="med"/>
            <a:tailEnd type="triangle"/>
          </a:ln>
          <a:effectLst/>
        </p:spPr>
      </p:cxnSp>
      <p:cxnSp>
        <p:nvCxnSpPr>
          <p:cNvPr id="100" name="直線矢印コネクタ 99">
            <a:extLst>
              <a:ext uri="{FF2B5EF4-FFF2-40B4-BE49-F238E27FC236}">
                <a16:creationId xmlns:a16="http://schemas.microsoft.com/office/drawing/2014/main" id="{FD3DA6F1-92CA-6943-BE20-FF494618BACC}"/>
              </a:ext>
            </a:extLst>
          </p:cNvPr>
          <p:cNvCxnSpPr>
            <a:cxnSpLocks/>
          </p:cNvCxnSpPr>
          <p:nvPr/>
        </p:nvCxnSpPr>
        <p:spPr>
          <a:xfrm flipH="1" flipV="1">
            <a:off x="4545744" y="3181300"/>
            <a:ext cx="254091" cy="192479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headEnd type="none" w="med" len="med"/>
            <a:tailEnd type="triangle"/>
          </a:ln>
          <a:effectLst/>
        </p:spPr>
      </p:cxn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CDDE81E9-BBBD-CA89-B7E4-3F6CEDC72051}"/>
              </a:ext>
            </a:extLst>
          </p:cNvPr>
          <p:cNvSpPr txBox="1"/>
          <p:nvPr/>
        </p:nvSpPr>
        <p:spPr>
          <a:xfrm>
            <a:off x="4190413" y="3316243"/>
            <a:ext cx="1226958" cy="3141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  <a:buClr>
                <a:srgbClr val="626262"/>
              </a:buClr>
            </a:pPr>
            <a:r>
              <a:rPr lang="en-US" altLang="ja-JP" sz="1000" dirty="0">
                <a:solidFill>
                  <a:srgbClr val="FF0000"/>
                </a:solidFill>
                <a:latin typeface="BIZ UDPゴシック"/>
                <a:ea typeface="BIZ UDPゴシック"/>
              </a:rPr>
              <a:t>Illegal</a:t>
            </a:r>
            <a:r>
              <a:rPr lang="ja-JP" altLang="en-US" sz="1000" dirty="0">
                <a:solidFill>
                  <a:srgbClr val="FF0000"/>
                </a:solidFill>
                <a:latin typeface="BIZ UDPゴシック"/>
                <a:ea typeface="BIZ UDPゴシック"/>
              </a:rPr>
              <a:t> </a:t>
            </a:r>
            <a:r>
              <a:rPr lang="en-US" altLang="ja-JP" sz="1000" dirty="0">
                <a:solidFill>
                  <a:srgbClr val="FF0000"/>
                </a:solidFill>
                <a:latin typeface="BIZ UDPゴシック"/>
                <a:ea typeface="BIZ UDPゴシック"/>
              </a:rPr>
              <a:t>Response</a:t>
            </a:r>
            <a:endParaRPr lang="ja-JP" altLang="en-US" sz="1000" dirty="0">
              <a:solidFill>
                <a:srgbClr val="FF0000"/>
              </a:solidFill>
              <a:latin typeface="BIZ UDPゴシック"/>
              <a:ea typeface="BIZ UDPゴシック"/>
            </a:endParaRP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D7EA2F3C-9E04-4FCA-44E8-1B291E663713}"/>
              </a:ext>
            </a:extLst>
          </p:cNvPr>
          <p:cNvGrpSpPr/>
          <p:nvPr/>
        </p:nvGrpSpPr>
        <p:grpSpPr>
          <a:xfrm>
            <a:off x="5573581" y="817246"/>
            <a:ext cx="5117580" cy="3149401"/>
            <a:chOff x="4161411" y="1144498"/>
            <a:chExt cx="8162814" cy="5023459"/>
          </a:xfrm>
        </p:grpSpPr>
        <p:grpSp>
          <p:nvGrpSpPr>
            <p:cNvPr id="60" name="グループ化 59">
              <a:extLst>
                <a:ext uri="{FF2B5EF4-FFF2-40B4-BE49-F238E27FC236}">
                  <a16:creationId xmlns:a16="http://schemas.microsoft.com/office/drawing/2014/main" id="{34BD8D53-5B3D-B76B-E6BB-52E1F859FB6C}"/>
                </a:ext>
              </a:extLst>
            </p:cNvPr>
            <p:cNvGrpSpPr/>
            <p:nvPr/>
          </p:nvGrpSpPr>
          <p:grpSpPr>
            <a:xfrm>
              <a:off x="4161411" y="1144498"/>
              <a:ext cx="7897978" cy="1924483"/>
              <a:chOff x="4105125" y="1336123"/>
              <a:chExt cx="8804526" cy="2145380"/>
            </a:xfrm>
          </p:grpSpPr>
          <p:pic>
            <p:nvPicPr>
              <p:cNvPr id="61" name="図 60">
                <a:extLst>
                  <a:ext uri="{FF2B5EF4-FFF2-40B4-BE49-F238E27FC236}">
                    <a16:creationId xmlns:a16="http://schemas.microsoft.com/office/drawing/2014/main" id="{B8B1054F-D188-0296-0224-51745636A1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31158"/>
              <a:stretch/>
            </p:blipFill>
            <p:spPr>
              <a:xfrm>
                <a:off x="5341511" y="1336123"/>
                <a:ext cx="7307217" cy="2145380"/>
              </a:xfrm>
              <a:prstGeom prst="rect">
                <a:avLst/>
              </a:prstGeom>
            </p:spPr>
          </p:pic>
          <p:sp>
            <p:nvSpPr>
              <p:cNvPr id="62" name="正方形/長方形 61">
                <a:extLst>
                  <a:ext uri="{FF2B5EF4-FFF2-40B4-BE49-F238E27FC236}">
                    <a16:creationId xmlns:a16="http://schemas.microsoft.com/office/drawing/2014/main" id="{D9DE0801-C531-F1E7-7AB9-D4699F4A9BB4}"/>
                  </a:ext>
                </a:extLst>
              </p:cNvPr>
              <p:cNvSpPr/>
              <p:nvPr/>
            </p:nvSpPr>
            <p:spPr>
              <a:xfrm>
                <a:off x="10671540" y="2616615"/>
                <a:ext cx="216024" cy="292861"/>
              </a:xfrm>
              <a:prstGeom prst="rect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101010"/>
                  </a:solidFill>
                  <a:effectLst/>
                  <a:uLnTx/>
                  <a:uFillTx/>
                  <a:latin typeface="BIZ UDPゴシック"/>
                  <a:ea typeface="BIZ UDPゴシック"/>
                  <a:cs typeface="+mn-cs"/>
                </a:endParaRPr>
              </a:p>
            </p:txBody>
          </p:sp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C00DF9D5-073F-1E8E-D830-2B2C265574B2}"/>
                  </a:ext>
                </a:extLst>
              </p:cNvPr>
              <p:cNvSpPr txBox="1"/>
              <p:nvPr/>
            </p:nvSpPr>
            <p:spPr>
              <a:xfrm>
                <a:off x="10803193" y="2387647"/>
                <a:ext cx="2106458" cy="397821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626262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altLang="ja-JP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BIZ UDPゴシック"/>
                    <a:ea typeface="BIZ UDPゴシック"/>
                  </a:rPr>
                  <a:t>Illegal</a:t>
                </a:r>
                <a:r>
                  <a:rPr kumimoji="0" lang="ja-JP" alt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BIZ UDPゴシック"/>
                    <a:ea typeface="BIZ UDPゴシック"/>
                  </a:rPr>
                  <a:t> </a:t>
                </a:r>
                <a:r>
                  <a:rPr kumimoji="0" lang="en-US" altLang="ja-JP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BIZ UDPゴシック"/>
                    <a:ea typeface="BIZ UDPゴシック"/>
                  </a:rPr>
                  <a:t>Response</a:t>
                </a:r>
                <a:endParaRPr kumimoji="0" lang="ja-JP" alt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IZ UDPゴシック"/>
                  <a:ea typeface="BIZ UDPゴシック"/>
                </a:endParaRPr>
              </a:p>
            </p:txBody>
          </p:sp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19A971CB-200F-CA23-0C8A-038EA9B98FD8}"/>
                  </a:ext>
                </a:extLst>
              </p:cNvPr>
              <p:cNvSpPr txBox="1"/>
              <p:nvPr/>
            </p:nvSpPr>
            <p:spPr>
              <a:xfrm>
                <a:off x="4282443" y="1646493"/>
                <a:ext cx="1418967" cy="35967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626262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altLang="ja-JP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01010"/>
                    </a:solidFill>
                    <a:effectLst/>
                    <a:uLnTx/>
                    <a:uFillTx/>
                    <a:latin typeface="BIZ UDPゴシック"/>
                    <a:ea typeface="BIZ UDPゴシック"/>
                  </a:rPr>
                  <a:t>CMD0</a:t>
                </a:r>
                <a:endParaRPr kumimoji="0" lang="ja-JP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101010"/>
                  </a:solidFill>
                  <a:effectLst/>
                  <a:uLnTx/>
                  <a:uFillTx/>
                  <a:latin typeface="BIZ UDPゴシック"/>
                  <a:ea typeface="BIZ UDPゴシック"/>
                </a:endParaRPr>
              </a:p>
            </p:txBody>
          </p:sp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EAE1DA25-F51F-E1F8-A415-097D5E495AE6}"/>
                  </a:ext>
                </a:extLst>
              </p:cNvPr>
              <p:cNvSpPr txBox="1"/>
              <p:nvPr/>
            </p:nvSpPr>
            <p:spPr>
              <a:xfrm>
                <a:off x="4302266" y="2002479"/>
                <a:ext cx="1546419" cy="43783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626262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altLang="ja-JP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01010"/>
                    </a:solidFill>
                    <a:effectLst/>
                    <a:uLnTx/>
                    <a:uFillTx/>
                    <a:latin typeface="BIZ UDPゴシック"/>
                    <a:ea typeface="BIZ UDPゴシック"/>
                  </a:rPr>
                  <a:t>CMD8</a:t>
                </a:r>
                <a:endParaRPr kumimoji="0" lang="ja-JP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101010"/>
                  </a:solidFill>
                  <a:effectLst/>
                  <a:uLnTx/>
                  <a:uFillTx/>
                  <a:latin typeface="BIZ UDPゴシック"/>
                  <a:ea typeface="BIZ UDPゴシック"/>
                </a:endParaRPr>
              </a:p>
            </p:txBody>
          </p:sp>
          <p:sp>
            <p:nvSpPr>
              <p:cNvPr id="66" name="正方形/長方形 65">
                <a:extLst>
                  <a:ext uri="{FF2B5EF4-FFF2-40B4-BE49-F238E27FC236}">
                    <a16:creationId xmlns:a16="http://schemas.microsoft.com/office/drawing/2014/main" id="{437FC478-0C69-176F-CDEE-0FCD897D8A8E}"/>
                  </a:ext>
                </a:extLst>
              </p:cNvPr>
              <p:cNvSpPr/>
              <p:nvPr/>
            </p:nvSpPr>
            <p:spPr>
              <a:xfrm>
                <a:off x="6629131" y="2429784"/>
                <a:ext cx="2974654" cy="292861"/>
              </a:xfrm>
              <a:prstGeom prst="rect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101010"/>
                  </a:solidFill>
                  <a:effectLst/>
                  <a:uLnTx/>
                  <a:uFillTx/>
                  <a:latin typeface="BIZ UDPゴシック"/>
                  <a:ea typeface="BIZ UDPゴシック"/>
                  <a:cs typeface="+mn-cs"/>
                </a:endParaRPr>
              </a:p>
            </p:txBody>
          </p:sp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86AB7030-564E-F687-7301-04A64A3A29DF}"/>
                  </a:ext>
                </a:extLst>
              </p:cNvPr>
              <p:cNvSpPr txBox="1"/>
              <p:nvPr/>
            </p:nvSpPr>
            <p:spPr>
              <a:xfrm>
                <a:off x="4105125" y="2321843"/>
                <a:ext cx="1696153" cy="49927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626262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altLang="ja-JP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BIZ UDPゴシック"/>
                    <a:ea typeface="BIZ UDPゴシック"/>
                  </a:rPr>
                  <a:t>CMD59</a:t>
                </a:r>
                <a:endParaRPr kumimoji="0" lang="ja-JP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IZ UDPゴシック"/>
                  <a:ea typeface="BIZ UDPゴシック"/>
                </a:endParaRPr>
              </a:p>
            </p:txBody>
          </p:sp>
        </p:grpSp>
        <p:grpSp>
          <p:nvGrpSpPr>
            <p:cNvPr id="102" name="グループ化 101">
              <a:extLst>
                <a:ext uri="{FF2B5EF4-FFF2-40B4-BE49-F238E27FC236}">
                  <a16:creationId xmlns:a16="http://schemas.microsoft.com/office/drawing/2014/main" id="{51CA67FE-769F-5E30-8454-079F7CECD10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245904" y="2500735"/>
              <a:ext cx="7078321" cy="3667222"/>
              <a:chOff x="732999" y="2900630"/>
              <a:chExt cx="7325667" cy="3795370"/>
            </a:xfrm>
          </p:grpSpPr>
          <p:pic>
            <p:nvPicPr>
              <p:cNvPr id="103" name="図 102">
                <a:extLst>
                  <a:ext uri="{FF2B5EF4-FFF2-40B4-BE49-F238E27FC236}">
                    <a16:creationId xmlns:a16="http://schemas.microsoft.com/office/drawing/2014/main" id="{E9A8DD07-EBFC-DBEF-BC94-F7FB94918C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2999" y="2963476"/>
                <a:ext cx="6853888" cy="3732524"/>
              </a:xfrm>
              <a:prstGeom prst="rect">
                <a:avLst/>
              </a:prstGeom>
            </p:spPr>
          </p:pic>
          <p:sp>
            <p:nvSpPr>
              <p:cNvPr id="104" name="正方形/長方形 103">
                <a:extLst>
                  <a:ext uri="{FF2B5EF4-FFF2-40B4-BE49-F238E27FC236}">
                    <a16:creationId xmlns:a16="http://schemas.microsoft.com/office/drawing/2014/main" id="{832F6E93-BA18-A13D-ABE9-4CD30D8C2C82}"/>
                  </a:ext>
                </a:extLst>
              </p:cNvPr>
              <p:cNvSpPr/>
              <p:nvPr/>
            </p:nvSpPr>
            <p:spPr>
              <a:xfrm>
                <a:off x="3038692" y="6525344"/>
                <a:ext cx="288032" cy="170656"/>
              </a:xfrm>
              <a:prstGeom prst="rect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101010"/>
                  </a:solidFill>
                  <a:effectLst/>
                  <a:uLnTx/>
                  <a:uFillTx/>
                  <a:latin typeface="BIZ UDPゴシック"/>
                  <a:ea typeface="BIZ UDPゴシック"/>
                  <a:cs typeface="+mn-cs"/>
                </a:endParaRPr>
              </a:p>
            </p:txBody>
          </p:sp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E476EFE6-161C-2A73-2540-2E3795B8F711}"/>
                  </a:ext>
                </a:extLst>
              </p:cNvPr>
              <p:cNvSpPr txBox="1"/>
              <p:nvPr/>
            </p:nvSpPr>
            <p:spPr>
              <a:xfrm>
                <a:off x="1221038" y="6021288"/>
                <a:ext cx="907419" cy="28803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626262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altLang="ja-JP" sz="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IZ UDPゴシック"/>
                    <a:ea typeface="BIZ UDPゴシック"/>
                  </a:rPr>
                  <a:t>CMD59</a:t>
                </a:r>
                <a:endParaRPr kumimoji="0" lang="ja-JP" altLang="en-US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IZ UDPゴシック"/>
                  <a:ea typeface="BIZ UDPゴシック"/>
                </a:endParaRPr>
              </a:p>
            </p:txBody>
          </p:sp>
          <p:sp>
            <p:nvSpPr>
              <p:cNvPr id="106" name="テキスト ボックス 105">
                <a:extLst>
                  <a:ext uri="{FF2B5EF4-FFF2-40B4-BE49-F238E27FC236}">
                    <a16:creationId xmlns:a16="http://schemas.microsoft.com/office/drawing/2014/main" id="{BA73EC2F-12DF-BEDD-C4A6-7DB650655C03}"/>
                  </a:ext>
                </a:extLst>
              </p:cNvPr>
              <p:cNvSpPr txBox="1"/>
              <p:nvPr/>
            </p:nvSpPr>
            <p:spPr>
              <a:xfrm>
                <a:off x="2207569" y="2900630"/>
                <a:ext cx="5851097" cy="36933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626262"/>
                  </a:buClr>
                  <a:buSzTx/>
                  <a:buFontTx/>
                  <a:buNone/>
                  <a:tabLst/>
                  <a:defRPr/>
                </a:pPr>
                <a:r>
                  <a:rPr kumimoji="0" lang="ja-JP" altLang="en-US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IZ UDPゴシック"/>
                    <a:ea typeface="BIZ UDPゴシック"/>
                  </a:rPr>
                  <a:t>ＣＭＤ</a:t>
                </a:r>
                <a:r>
                  <a:rPr kumimoji="0" lang="en-US" altLang="ja-JP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IZ UDPゴシック"/>
                    <a:ea typeface="BIZ UDPゴシック"/>
                  </a:rPr>
                  <a:t>0</a:t>
                </a:r>
                <a:r>
                  <a:rPr kumimoji="0" lang="ja-JP" altLang="en-US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IZ UDPゴシック"/>
                    <a:ea typeface="BIZ UDPゴシック"/>
                  </a:rPr>
                  <a:t>　　　　　　</a:t>
                </a:r>
                <a:r>
                  <a:rPr kumimoji="0" lang="en-US" altLang="ja-JP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IZ UDPゴシック"/>
                    <a:ea typeface="BIZ UDPゴシック"/>
                  </a:rPr>
                  <a:t>CMD8</a:t>
                </a:r>
                <a:r>
                  <a:rPr kumimoji="0" lang="ja-JP" altLang="en-US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IZ UDPゴシック"/>
                    <a:ea typeface="BIZ UDPゴシック"/>
                  </a:rPr>
                  <a:t>　　　　　　</a:t>
                </a:r>
                <a:r>
                  <a:rPr kumimoji="0" lang="en-US" altLang="ja-JP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IZ UDPゴシック"/>
                    <a:ea typeface="BIZ UDPゴシック"/>
                  </a:rPr>
                  <a:t>CMD59</a:t>
                </a:r>
                <a:endParaRPr kumimoji="0" lang="ja-JP" altLang="en-US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IZ UDPゴシック"/>
                  <a:ea typeface="BIZ UDPゴシック"/>
                </a:endParaRPr>
              </a:p>
            </p:txBody>
          </p:sp>
        </p:grpSp>
      </p:grpSp>
      <p:sp>
        <p:nvSpPr>
          <p:cNvPr id="107" name="正方形/長方形 106">
            <a:extLst>
              <a:ext uri="{FF2B5EF4-FFF2-40B4-BE49-F238E27FC236}">
                <a16:creationId xmlns:a16="http://schemas.microsoft.com/office/drawing/2014/main" id="{68BBB1D4-CA62-6A62-F5B3-697EDA0E54E9}"/>
              </a:ext>
            </a:extLst>
          </p:cNvPr>
          <p:cNvSpPr/>
          <p:nvPr/>
        </p:nvSpPr>
        <p:spPr>
          <a:xfrm>
            <a:off x="6253080" y="6187160"/>
            <a:ext cx="5384641" cy="571952"/>
          </a:xfrm>
          <a:prstGeom prst="rect">
            <a:avLst/>
          </a:prstGeom>
          <a:solidFill>
            <a:srgbClr val="115DD7">
              <a:lumMod val="20000"/>
              <a:lumOff val="8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Segoe UI" panose="020B0502040204020203" pitchFamily="34" charset="0"/>
                <a:ea typeface="BIZ UDPゴシック"/>
                <a:cs typeface="+mn-cs"/>
              </a:rPr>
              <a:t>The communication terminates at CMD59 with an illegal response.</a:t>
            </a:r>
            <a:endParaRPr kumimoji="0" lang="ja-JP" altLang="en-US" sz="1400" b="1" i="0" u="none" strike="noStrike" kern="0" cap="none" spc="0" normalizeH="0" baseline="0" noProof="0" dirty="0">
              <a:ln>
                <a:noFill/>
              </a:ln>
              <a:solidFill>
                <a:srgbClr val="101010"/>
              </a:solidFill>
              <a:effectLst/>
              <a:uLnTx/>
              <a:uFillTx/>
              <a:latin typeface="BIZ UDPゴシック"/>
              <a:ea typeface="BIZ UDPゴシック"/>
              <a:cs typeface="+mn-cs"/>
            </a:endParaRP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5DB104E4-D90E-A711-9F09-E3C85CEF0CBF}"/>
              </a:ext>
            </a:extLst>
          </p:cNvPr>
          <p:cNvSpPr txBox="1"/>
          <p:nvPr/>
        </p:nvSpPr>
        <p:spPr>
          <a:xfrm>
            <a:off x="3585975" y="1767810"/>
            <a:ext cx="1180446" cy="3141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buClr>
                <a:srgbClr val="626262"/>
              </a:buClr>
            </a:pPr>
            <a:r>
              <a:rPr lang="en-US" altLang="ja-JP" sz="1000" dirty="0">
                <a:solidFill>
                  <a:srgbClr val="101010"/>
                </a:solidFill>
                <a:latin typeface="BIZ UDPゴシック"/>
                <a:ea typeface="BIZ UDPゴシック"/>
              </a:rPr>
              <a:t>01</a:t>
            </a:r>
            <a:r>
              <a:rPr lang="ja-JP" altLang="en-US" sz="1000" dirty="0">
                <a:solidFill>
                  <a:srgbClr val="101010"/>
                </a:solidFill>
                <a:latin typeface="BIZ UDPゴシック"/>
                <a:ea typeface="BIZ UDPゴシック"/>
              </a:rPr>
              <a:t> </a:t>
            </a:r>
            <a:r>
              <a:rPr lang="en-US" altLang="ja-JP" sz="1000" dirty="0">
                <a:solidFill>
                  <a:srgbClr val="101010"/>
                </a:solidFill>
                <a:latin typeface="BIZ UDPゴシック"/>
                <a:ea typeface="BIZ UDPゴシック"/>
              </a:rPr>
              <a:t>Response</a:t>
            </a:r>
            <a:endParaRPr lang="ja-JP" altLang="en-US" sz="1000" dirty="0">
              <a:solidFill>
                <a:srgbClr val="101010"/>
              </a:solidFill>
              <a:latin typeface="BIZ UDPゴシック"/>
              <a:ea typeface="BIZ UDPゴシック"/>
            </a:endParaRPr>
          </a:p>
        </p:txBody>
      </p:sp>
      <p:sp>
        <p:nvSpPr>
          <p:cNvPr id="113" name="スライド番号プレースホルダー 112">
            <a:extLst>
              <a:ext uri="{FF2B5EF4-FFF2-40B4-BE49-F238E27FC236}">
                <a16:creationId xmlns:a16="http://schemas.microsoft.com/office/drawing/2014/main" id="{BA5176A0-F388-3237-7F14-E67BFF275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821B-982F-4951-97A2-9DEDF24ABA19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0E46986C-A55B-A82E-D6DC-DC5FAE171E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906" b="17003"/>
          <a:stretch/>
        </p:blipFill>
        <p:spPr>
          <a:xfrm>
            <a:off x="6253080" y="4088844"/>
            <a:ext cx="4018816" cy="1975911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4A9C6ED-04E8-533C-650A-3F9F047C5EC9}"/>
              </a:ext>
            </a:extLst>
          </p:cNvPr>
          <p:cNvSpPr txBox="1"/>
          <p:nvPr/>
        </p:nvSpPr>
        <p:spPr>
          <a:xfrm>
            <a:off x="4669244" y="2421723"/>
            <a:ext cx="1794418" cy="4888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626262"/>
              </a:buClr>
              <a:buSzTx/>
              <a:buFontTx/>
              <a:buNone/>
              <a:tabLst/>
              <a:defRPr/>
            </a:pPr>
            <a:r>
              <a:rPr lang="en-US" altLang="ja-JP" sz="1050" i="0" dirty="0">
                <a:solidFill>
                  <a:srgbClr val="115DD7"/>
                </a:solidFill>
                <a:effectLst/>
                <a:latin typeface="Segoe UI" panose="020B0502040204020203" pitchFamily="34" charset="0"/>
              </a:rPr>
              <a:t>Point of Communication Termination (</a:t>
            </a:r>
            <a:r>
              <a:rPr kumimoji="0" lang="en-US" altLang="ja-JP" sz="1050" kern="0" dirty="0">
                <a:solidFill>
                  <a:srgbClr val="115DD7"/>
                </a:solidFill>
                <a:latin typeface="BIZ UDPゴシック"/>
                <a:ea typeface="BIZ UDPゴシック"/>
              </a:rPr>
              <a:t>C</a:t>
            </a:r>
            <a:r>
              <a:rPr kumimoji="0" lang="en-US" altLang="ja-JP" sz="1050" i="0" u="none" strike="noStrike" kern="0" cap="none" spc="0" normalizeH="0" baseline="0" noProof="0" dirty="0" err="1">
                <a:ln>
                  <a:noFill/>
                </a:ln>
                <a:solidFill>
                  <a:srgbClr val="115DD7"/>
                </a:solidFill>
                <a:effectLst/>
                <a:uLnTx/>
                <a:uFillTx/>
                <a:latin typeface="BIZ UDPゴシック"/>
                <a:ea typeface="BIZ UDPゴシック"/>
              </a:rPr>
              <a:t>ase</a:t>
            </a:r>
            <a:r>
              <a:rPr kumimoji="0" lang="en-US" altLang="ja-JP" sz="1050" i="0" u="none" strike="noStrike" kern="0" cap="none" spc="0" normalizeH="0" baseline="0" noProof="0" dirty="0">
                <a:ln>
                  <a:noFill/>
                </a:ln>
                <a:solidFill>
                  <a:srgbClr val="115DD7"/>
                </a:solidFill>
                <a:effectLst/>
                <a:uLnTx/>
                <a:uFillTx/>
                <a:latin typeface="BIZ UDPゴシック"/>
                <a:ea typeface="BIZ UDPゴシック"/>
              </a:rPr>
              <a:t> </a:t>
            </a:r>
            <a:r>
              <a:rPr kumimoji="0" lang="en-US" altLang="ja-JP" sz="1050" kern="0" dirty="0">
                <a:solidFill>
                  <a:srgbClr val="115DD7"/>
                </a:solidFill>
                <a:latin typeface="BIZ UDPゴシック"/>
                <a:ea typeface="BIZ UDPゴシック"/>
              </a:rPr>
              <a:t>B</a:t>
            </a:r>
            <a:r>
              <a:rPr kumimoji="0" lang="en-US" altLang="ja-JP" sz="1050" i="0" u="none" strike="noStrike" kern="0" cap="none" spc="0" normalizeH="0" baseline="0" noProof="0" dirty="0">
                <a:ln>
                  <a:noFill/>
                </a:ln>
                <a:solidFill>
                  <a:srgbClr val="115DD7"/>
                </a:solidFill>
                <a:effectLst/>
                <a:uLnTx/>
                <a:uFillTx/>
                <a:latin typeface="BIZ UDPゴシック"/>
                <a:ea typeface="BIZ UDPゴシック"/>
              </a:rPr>
              <a:t>)</a:t>
            </a:r>
            <a:endParaRPr kumimoji="0" lang="ja-JP" altLang="en-US" sz="1050" i="0" u="none" strike="noStrike" kern="0" cap="none" spc="0" normalizeH="0" baseline="0" noProof="0" dirty="0">
              <a:ln>
                <a:noFill/>
              </a:ln>
              <a:solidFill>
                <a:srgbClr val="115DD7"/>
              </a:solidFill>
              <a:effectLst/>
              <a:uLnTx/>
              <a:uFillTx/>
              <a:latin typeface="BIZ UDPゴシック"/>
              <a:ea typeface="BIZ UDPゴシック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B7616E39-21B2-38EC-4030-F6DB7F093D63}"/>
              </a:ext>
            </a:extLst>
          </p:cNvPr>
          <p:cNvSpPr/>
          <p:nvPr/>
        </p:nvSpPr>
        <p:spPr>
          <a:xfrm>
            <a:off x="6802361" y="4268824"/>
            <a:ext cx="1360564" cy="15485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1" i="0" u="none" strike="noStrike" kern="0" cap="none" spc="0" normalizeH="0" baseline="0" noProof="0" dirty="0">
              <a:ln>
                <a:noFill/>
              </a:ln>
              <a:solidFill>
                <a:srgbClr val="101010"/>
              </a:solidFill>
              <a:effectLst/>
              <a:uLnTx/>
              <a:uFillTx/>
              <a:latin typeface="BIZ UDPゴシック"/>
              <a:ea typeface="BIZ UDPゴシック"/>
              <a:cs typeface="+mn-cs"/>
            </a:endParaRP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6E2D6F9A-89E0-3072-F9DC-CFF4E6B243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8566" y="4186791"/>
            <a:ext cx="2600792" cy="318922"/>
          </a:xfrm>
          <a:prstGeom prst="rect">
            <a:avLst/>
          </a:prstGeom>
        </p:spPr>
      </p:pic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356A0230-CB8B-B54C-8EBE-C3916034FB17}"/>
              </a:ext>
            </a:extLst>
          </p:cNvPr>
          <p:cNvSpPr/>
          <p:nvPr/>
        </p:nvSpPr>
        <p:spPr>
          <a:xfrm>
            <a:off x="6802361" y="5621708"/>
            <a:ext cx="1079577" cy="26167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1" i="0" u="none" strike="noStrike" kern="0" cap="none" spc="0" normalizeH="0" baseline="0" noProof="0" dirty="0">
              <a:ln>
                <a:noFill/>
              </a:ln>
              <a:solidFill>
                <a:srgbClr val="101010"/>
              </a:solidFill>
              <a:effectLst/>
              <a:uLnTx/>
              <a:uFillTx/>
              <a:latin typeface="BIZ UDPゴシック"/>
              <a:ea typeface="BIZ UDPゴシック"/>
              <a:cs typeface="+mn-cs"/>
            </a:endParaRP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6F079D2E-ED7C-1892-1662-940A9DC498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8566" y="5452245"/>
            <a:ext cx="1995650" cy="510921"/>
          </a:xfrm>
          <a:prstGeom prst="rect">
            <a:avLst/>
          </a:prstGeom>
        </p:spPr>
      </p:pic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795C158B-FBDF-784B-AF15-264B8B3F42E4}"/>
              </a:ext>
            </a:extLst>
          </p:cNvPr>
          <p:cNvCxnSpPr>
            <a:cxnSpLocks/>
          </p:cNvCxnSpPr>
          <p:nvPr/>
        </p:nvCxnSpPr>
        <p:spPr>
          <a:xfrm flipV="1">
            <a:off x="8157079" y="4204291"/>
            <a:ext cx="634496" cy="69399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headEnd type="none" w="med" len="med"/>
            <a:tailEnd type="none" w="med" len="med"/>
          </a:ln>
          <a:effectLst/>
        </p:spPr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B61332F8-93EF-7EE4-C378-9517A31FB17C}"/>
              </a:ext>
            </a:extLst>
          </p:cNvPr>
          <p:cNvCxnSpPr>
            <a:cxnSpLocks/>
          </p:cNvCxnSpPr>
          <p:nvPr/>
        </p:nvCxnSpPr>
        <p:spPr>
          <a:xfrm>
            <a:off x="8156332" y="4423587"/>
            <a:ext cx="635243" cy="58081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headEnd type="none" w="med" len="med"/>
            <a:tailEnd type="none" w="med" len="med"/>
          </a:ln>
          <a:effectLst/>
        </p:spPr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1C2E9959-1AE9-7CAC-5D80-5494866DD7B6}"/>
              </a:ext>
            </a:extLst>
          </p:cNvPr>
          <p:cNvCxnSpPr>
            <a:cxnSpLocks/>
          </p:cNvCxnSpPr>
          <p:nvPr/>
        </p:nvCxnSpPr>
        <p:spPr>
          <a:xfrm flipV="1">
            <a:off x="7882685" y="5471718"/>
            <a:ext cx="908890" cy="155244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headEnd type="none" w="med" len="med"/>
            <a:tailEnd type="none" w="med" len="med"/>
          </a:ln>
          <a:effectLst/>
        </p:spPr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CF211407-CD49-7069-A3A7-321F4E253A28}"/>
              </a:ext>
            </a:extLst>
          </p:cNvPr>
          <p:cNvCxnSpPr>
            <a:cxnSpLocks/>
          </p:cNvCxnSpPr>
          <p:nvPr/>
        </p:nvCxnSpPr>
        <p:spPr>
          <a:xfrm>
            <a:off x="7881938" y="5879234"/>
            <a:ext cx="909637" cy="75903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6542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A73405-D771-7640-F45E-0BE7ED46D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/>
              <a:t>Case </a:t>
            </a:r>
            <a:r>
              <a:rPr kumimoji="1" lang="en-US" altLang="ja-JP" b="1" dirty="0"/>
              <a:t>C</a:t>
            </a:r>
            <a:endParaRPr kumimoji="1" lang="ja-JP" altLang="en-US" b="1" dirty="0"/>
          </a:p>
        </p:txBody>
      </p:sp>
      <p:grpSp>
        <p:nvGrpSpPr>
          <p:cNvPr id="88" name="グループ化 87">
            <a:extLst>
              <a:ext uri="{FF2B5EF4-FFF2-40B4-BE49-F238E27FC236}">
                <a16:creationId xmlns:a16="http://schemas.microsoft.com/office/drawing/2014/main" id="{1CCC2F30-9F16-5E80-7D0B-C18D974819A3}"/>
              </a:ext>
            </a:extLst>
          </p:cNvPr>
          <p:cNvGrpSpPr/>
          <p:nvPr/>
        </p:nvGrpSpPr>
        <p:grpSpPr>
          <a:xfrm>
            <a:off x="4578214" y="885330"/>
            <a:ext cx="3741285" cy="2285755"/>
            <a:chOff x="5035537" y="1242582"/>
            <a:chExt cx="6276388" cy="3834588"/>
          </a:xfrm>
        </p:grpSpPr>
        <p:pic>
          <p:nvPicPr>
            <p:cNvPr id="89" name="図 88">
              <a:extLst>
                <a:ext uri="{FF2B5EF4-FFF2-40B4-BE49-F238E27FC236}">
                  <a16:creationId xmlns:a16="http://schemas.microsoft.com/office/drawing/2014/main" id="{2A6EF0A3-3287-054B-C98F-CEE68D93DC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30942"/>
            <a:stretch/>
          </p:blipFill>
          <p:spPr>
            <a:xfrm>
              <a:off x="5726843" y="1242582"/>
              <a:ext cx="5090444" cy="3834588"/>
            </a:xfrm>
            <a:prstGeom prst="rect">
              <a:avLst/>
            </a:prstGeom>
          </p:spPr>
        </p:pic>
        <p:sp>
          <p:nvSpPr>
            <p:cNvPr id="90" name="テキスト ボックス 89">
              <a:extLst>
                <a:ext uri="{FF2B5EF4-FFF2-40B4-BE49-F238E27FC236}">
                  <a16:creationId xmlns:a16="http://schemas.microsoft.com/office/drawing/2014/main" id="{421BD932-C09A-9CEB-AA87-88AAB80A9D96}"/>
                </a:ext>
              </a:extLst>
            </p:cNvPr>
            <p:cNvSpPr txBox="1"/>
            <p:nvPr/>
          </p:nvSpPr>
          <p:spPr>
            <a:xfrm>
              <a:off x="5035537" y="1458605"/>
              <a:ext cx="994030" cy="32001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626262"/>
                </a:buClr>
                <a:buSzTx/>
                <a:buFontTx/>
                <a:buNone/>
                <a:tabLst/>
                <a:defRPr/>
              </a:pPr>
              <a:r>
                <a:rPr kumimoji="0" lang="en-US" altLang="ja-JP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101010"/>
                  </a:solidFill>
                  <a:effectLst/>
                  <a:uLnTx/>
                  <a:uFillTx/>
                  <a:latin typeface="BIZ UDPゴシック"/>
                  <a:ea typeface="BIZ UDPゴシック"/>
                </a:rPr>
                <a:t>CMD0</a:t>
              </a:r>
              <a:endParaRPr kumimoji="0" lang="ja-JP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101010"/>
                </a:solidFill>
                <a:effectLst/>
                <a:uLnTx/>
                <a:uFillTx/>
                <a:latin typeface="BIZ UDPゴシック"/>
                <a:ea typeface="BIZ UDPゴシック"/>
              </a:endParaRPr>
            </a:p>
          </p:txBody>
        </p:sp>
        <p:sp>
          <p:nvSpPr>
            <p:cNvPr id="91" name="テキスト ボックス 90">
              <a:extLst>
                <a:ext uri="{FF2B5EF4-FFF2-40B4-BE49-F238E27FC236}">
                  <a16:creationId xmlns:a16="http://schemas.microsoft.com/office/drawing/2014/main" id="{341CC5E9-97FB-3AAB-9DEA-A93AEC3F2DD5}"/>
                </a:ext>
              </a:extLst>
            </p:cNvPr>
            <p:cNvSpPr txBox="1"/>
            <p:nvPr/>
          </p:nvSpPr>
          <p:spPr>
            <a:xfrm>
              <a:off x="5035537" y="1934685"/>
              <a:ext cx="994030" cy="32001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txBody>
            <a:bodyPr wrap="square" rtlCol="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626262"/>
                </a:buClr>
                <a:buSzTx/>
                <a:buFontTx/>
                <a:buNone/>
                <a:tabLst/>
                <a:defRPr/>
              </a:pPr>
              <a:r>
                <a:rPr kumimoji="0" lang="en-US" altLang="ja-JP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101010"/>
                  </a:solidFill>
                  <a:effectLst/>
                  <a:uLnTx/>
                  <a:uFillTx/>
                  <a:latin typeface="BIZ UDPゴシック"/>
                  <a:ea typeface="BIZ UDPゴシック"/>
                </a:rPr>
                <a:t>CMD8</a:t>
              </a:r>
              <a:endParaRPr kumimoji="0" lang="ja-JP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101010"/>
                </a:solidFill>
                <a:effectLst/>
                <a:uLnTx/>
                <a:uFillTx/>
                <a:latin typeface="BIZ UDPゴシック"/>
                <a:ea typeface="BIZ UDPゴシック"/>
              </a:endParaRPr>
            </a:p>
          </p:txBody>
        </p:sp>
        <p:sp>
          <p:nvSpPr>
            <p:cNvPr id="92" name="テキスト ボックス 91">
              <a:extLst>
                <a:ext uri="{FF2B5EF4-FFF2-40B4-BE49-F238E27FC236}">
                  <a16:creationId xmlns:a16="http://schemas.microsoft.com/office/drawing/2014/main" id="{F4E4AC4D-B6C2-E8AF-8AC7-C85907A8CDB2}"/>
                </a:ext>
              </a:extLst>
            </p:cNvPr>
            <p:cNvSpPr txBox="1"/>
            <p:nvPr/>
          </p:nvSpPr>
          <p:spPr>
            <a:xfrm>
              <a:off x="9274675" y="2474159"/>
              <a:ext cx="2037250" cy="31692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626262"/>
                </a:buClr>
                <a:buSzTx/>
                <a:buFontTx/>
                <a:buNone/>
                <a:tabLst/>
                <a:defRPr/>
              </a:pPr>
              <a:r>
                <a:rPr kumimoji="0" lang="en-US" altLang="ja-JP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IZ UDPゴシック"/>
                  <a:ea typeface="BIZ UDPゴシック"/>
                </a:rPr>
                <a:t>Illegal</a:t>
              </a:r>
              <a:r>
                <a:rPr kumimoji="0" lang="ja-JP" alt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IZ UDPゴシック"/>
                  <a:ea typeface="BIZ UDPゴシック"/>
                </a:rPr>
                <a:t> </a:t>
              </a:r>
              <a:r>
                <a:rPr kumimoji="0" lang="en-US" altLang="ja-JP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IZ UDPゴシック"/>
                  <a:ea typeface="BIZ UDPゴシック"/>
                </a:rPr>
                <a:t>Response</a:t>
              </a:r>
              <a:endParaRPr kumimoji="0" lang="ja-JP" alt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IZ UDPゴシック"/>
                <a:ea typeface="BIZ UDPゴシック"/>
              </a:endParaRPr>
            </a:p>
          </p:txBody>
        </p:sp>
        <p:sp>
          <p:nvSpPr>
            <p:cNvPr id="93" name="正方形/長方形 92">
              <a:extLst>
                <a:ext uri="{FF2B5EF4-FFF2-40B4-BE49-F238E27FC236}">
                  <a16:creationId xmlns:a16="http://schemas.microsoft.com/office/drawing/2014/main" id="{A753E6A2-A979-BA3E-EBA4-D8F96B172274}"/>
                </a:ext>
              </a:extLst>
            </p:cNvPr>
            <p:cNvSpPr/>
            <p:nvPr/>
          </p:nvSpPr>
          <p:spPr>
            <a:xfrm>
              <a:off x="6590939" y="1826672"/>
              <a:ext cx="2160240" cy="856069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600" b="1" i="0" u="none" strike="noStrike" kern="0" cap="none" spc="0" normalizeH="0" baseline="0" noProof="0" dirty="0">
                <a:ln>
                  <a:noFill/>
                </a:ln>
                <a:solidFill>
                  <a:srgbClr val="101010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sp>
          <p:nvSpPr>
            <p:cNvPr id="94" name="正方形/長方形 93">
              <a:extLst>
                <a:ext uri="{FF2B5EF4-FFF2-40B4-BE49-F238E27FC236}">
                  <a16:creationId xmlns:a16="http://schemas.microsoft.com/office/drawing/2014/main" id="{CEE3438D-EC35-3A32-8CE6-3FC239CC856D}"/>
                </a:ext>
              </a:extLst>
            </p:cNvPr>
            <p:cNvSpPr/>
            <p:nvPr/>
          </p:nvSpPr>
          <p:spPr>
            <a:xfrm>
              <a:off x="8679171" y="2773292"/>
              <a:ext cx="2138116" cy="856069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600" b="1" i="0" u="none" strike="noStrike" kern="0" cap="none" spc="0" normalizeH="0" baseline="0" noProof="0" dirty="0">
                <a:ln>
                  <a:noFill/>
                </a:ln>
                <a:solidFill>
                  <a:srgbClr val="101010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</p:grpSp>
      <p:grpSp>
        <p:nvGrpSpPr>
          <p:cNvPr id="98" name="グループ化 97">
            <a:extLst>
              <a:ext uri="{FF2B5EF4-FFF2-40B4-BE49-F238E27FC236}">
                <a16:creationId xmlns:a16="http://schemas.microsoft.com/office/drawing/2014/main" id="{0FEEC5C7-2CB8-8E71-6496-EAA6F9BB0610}"/>
              </a:ext>
            </a:extLst>
          </p:cNvPr>
          <p:cNvGrpSpPr/>
          <p:nvPr/>
        </p:nvGrpSpPr>
        <p:grpSpPr>
          <a:xfrm>
            <a:off x="4982372" y="2349401"/>
            <a:ext cx="3146896" cy="1590119"/>
            <a:chOff x="2070267" y="2434770"/>
            <a:chExt cx="8316347" cy="4202231"/>
          </a:xfrm>
        </p:grpSpPr>
        <p:pic>
          <p:nvPicPr>
            <p:cNvPr id="99" name="図 98">
              <a:extLst>
                <a:ext uri="{FF2B5EF4-FFF2-40B4-BE49-F238E27FC236}">
                  <a16:creationId xmlns:a16="http://schemas.microsoft.com/office/drawing/2014/main" id="{BC96D196-4DBE-9E6A-B54C-001A1D4D5E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3987"/>
            <a:stretch/>
          </p:blipFill>
          <p:spPr>
            <a:xfrm>
              <a:off x="2070267" y="2434770"/>
              <a:ext cx="8040131" cy="3466948"/>
            </a:xfrm>
            <a:prstGeom prst="rect">
              <a:avLst/>
            </a:prstGeom>
          </p:spPr>
        </p:pic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0BEFD74A-C8B9-7F38-D461-259F22824F1C}"/>
                </a:ext>
              </a:extLst>
            </p:cNvPr>
            <p:cNvSpPr/>
            <p:nvPr/>
          </p:nvSpPr>
          <p:spPr>
            <a:xfrm>
              <a:off x="5488813" y="5581791"/>
              <a:ext cx="385952" cy="250204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600" b="1" i="0" u="none" strike="noStrike" kern="0" cap="none" spc="0" normalizeH="0" baseline="0" noProof="0" dirty="0">
                <a:ln>
                  <a:noFill/>
                </a:ln>
                <a:solidFill>
                  <a:srgbClr val="101010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pic>
          <p:nvPicPr>
            <p:cNvPr id="101" name="図 100">
              <a:extLst>
                <a:ext uri="{FF2B5EF4-FFF2-40B4-BE49-F238E27FC236}">
                  <a16:creationId xmlns:a16="http://schemas.microsoft.com/office/drawing/2014/main" id="{4159BECC-510E-9C55-1E55-DC24AFEA98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471" t="11771" r="5113" b="22869"/>
            <a:stretch/>
          </p:blipFill>
          <p:spPr>
            <a:xfrm>
              <a:off x="5162618" y="5990289"/>
              <a:ext cx="1038341" cy="542301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</p:pic>
        <p:cxnSp>
          <p:nvCxnSpPr>
            <p:cNvPr id="102" name="直線コネクタ 101">
              <a:extLst>
                <a:ext uri="{FF2B5EF4-FFF2-40B4-BE49-F238E27FC236}">
                  <a16:creationId xmlns:a16="http://schemas.microsoft.com/office/drawing/2014/main" id="{18E52394-DB69-F3DB-1F80-27625B5611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04325" y="5845861"/>
              <a:ext cx="384488" cy="144427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直線コネクタ 102">
              <a:extLst>
                <a:ext uri="{FF2B5EF4-FFF2-40B4-BE49-F238E27FC236}">
                  <a16:creationId xmlns:a16="http://schemas.microsoft.com/office/drawing/2014/main" id="{01F5C88D-C5F5-9029-0038-18CFA83D49C7}"/>
                </a:ext>
              </a:extLst>
            </p:cNvPr>
            <p:cNvCxnSpPr>
              <a:cxnSpLocks/>
            </p:cNvCxnSpPr>
            <p:nvPr/>
          </p:nvCxnSpPr>
          <p:spPr>
            <a:xfrm>
              <a:off x="5867959" y="5845861"/>
              <a:ext cx="401017" cy="144427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104" name="テキスト ボックス 103">
              <a:extLst>
                <a:ext uri="{FF2B5EF4-FFF2-40B4-BE49-F238E27FC236}">
                  <a16:creationId xmlns:a16="http://schemas.microsoft.com/office/drawing/2014/main" id="{D701E426-A223-E4C0-CA62-08A02DBFC116}"/>
                </a:ext>
              </a:extLst>
            </p:cNvPr>
            <p:cNvSpPr txBox="1"/>
            <p:nvPr/>
          </p:nvSpPr>
          <p:spPr>
            <a:xfrm>
              <a:off x="3401931" y="5089845"/>
              <a:ext cx="1276294" cy="3595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626262"/>
                </a:buClr>
                <a:buSzTx/>
                <a:buFontTx/>
                <a:buNone/>
                <a:tabLst/>
                <a:defRPr/>
              </a:pPr>
              <a:r>
                <a:rPr kumimoji="0" lang="en-US" altLang="ja-JP" sz="5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IZ UDPゴシック"/>
                  <a:ea typeface="BIZ UDPゴシック"/>
                </a:rPr>
                <a:t>CMD8</a:t>
              </a:r>
              <a:endParaRPr kumimoji="0" lang="ja-JP" altLang="en-US" sz="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/>
                <a:ea typeface="BIZ UDPゴシック"/>
              </a:endParaRPr>
            </a:p>
          </p:txBody>
        </p:sp>
        <p:sp>
          <p:nvSpPr>
            <p:cNvPr id="105" name="テキスト ボックス 104">
              <a:extLst>
                <a:ext uri="{FF2B5EF4-FFF2-40B4-BE49-F238E27FC236}">
                  <a16:creationId xmlns:a16="http://schemas.microsoft.com/office/drawing/2014/main" id="{BF099137-0F49-022A-619D-96B46149B988}"/>
                </a:ext>
              </a:extLst>
            </p:cNvPr>
            <p:cNvSpPr txBox="1"/>
            <p:nvPr/>
          </p:nvSpPr>
          <p:spPr>
            <a:xfrm>
              <a:off x="8930365" y="5077469"/>
              <a:ext cx="1227673" cy="3595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626262"/>
                </a:buClr>
                <a:buSzTx/>
                <a:buFontTx/>
                <a:buNone/>
                <a:tabLst/>
                <a:defRPr/>
              </a:pPr>
              <a:r>
                <a:rPr kumimoji="0" lang="en-US" altLang="ja-JP" sz="5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IZ UDPゴシック"/>
                  <a:ea typeface="BIZ UDPゴシック"/>
                </a:rPr>
                <a:t>CMD8</a:t>
              </a:r>
              <a:endParaRPr kumimoji="0" lang="ja-JP" altLang="en-US" sz="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/>
                <a:ea typeface="BIZ UDPゴシック"/>
              </a:endParaRPr>
            </a:p>
          </p:txBody>
        </p:sp>
        <p:sp>
          <p:nvSpPr>
            <p:cNvPr id="106" name="テキスト ボックス 105">
              <a:extLst>
                <a:ext uri="{FF2B5EF4-FFF2-40B4-BE49-F238E27FC236}">
                  <a16:creationId xmlns:a16="http://schemas.microsoft.com/office/drawing/2014/main" id="{5935EF55-2C3B-A0FE-9D20-C2780A759DF3}"/>
                </a:ext>
              </a:extLst>
            </p:cNvPr>
            <p:cNvSpPr txBox="1"/>
            <p:nvPr/>
          </p:nvSpPr>
          <p:spPr>
            <a:xfrm>
              <a:off x="6055290" y="6168062"/>
              <a:ext cx="2391987" cy="36452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626262"/>
                </a:buClr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IZ UDPゴシック"/>
                  <a:ea typeface="BIZ UDPゴシック"/>
                </a:rPr>
                <a:t>Illegal</a:t>
              </a:r>
              <a:r>
                <a:rPr kumimoji="0" lang="ja-JP" altLang="en-US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IZ UDPゴシック"/>
                  <a:ea typeface="BIZ UDPゴシック"/>
                </a:rPr>
                <a:t> </a:t>
              </a:r>
              <a:r>
                <a:rPr kumimoji="0" lang="en-US" altLang="ja-JP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IZ UDPゴシック"/>
                  <a:ea typeface="BIZ UDPゴシック"/>
                </a:rPr>
                <a:t>Response</a:t>
              </a:r>
              <a:endParaRPr kumimoji="0" lang="ja-JP" alt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IZ UDPゴシック"/>
                <a:ea typeface="BIZ UDPゴシック"/>
              </a:endParaRPr>
            </a:p>
          </p:txBody>
        </p:sp>
        <p:cxnSp>
          <p:nvCxnSpPr>
            <p:cNvPr id="107" name="直線矢印コネクタ 106">
              <a:extLst>
                <a:ext uri="{FF2B5EF4-FFF2-40B4-BE49-F238E27FC236}">
                  <a16:creationId xmlns:a16="http://schemas.microsoft.com/office/drawing/2014/main" id="{EDC57A7A-CBB5-EB18-1EDE-552C04252EF6}"/>
                </a:ext>
              </a:extLst>
            </p:cNvPr>
            <p:cNvCxnSpPr>
              <a:cxnSpLocks/>
              <a:endCxn id="105" idx="2"/>
            </p:cNvCxnSpPr>
            <p:nvPr/>
          </p:nvCxnSpPr>
          <p:spPr>
            <a:xfrm flipH="1" flipV="1">
              <a:off x="9544201" y="5436979"/>
              <a:ext cx="178695" cy="581537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headEnd type="none" w="med" len="med"/>
              <a:tailEnd type="triangle"/>
            </a:ln>
            <a:effectLst/>
          </p:spPr>
        </p:cxnSp>
        <p:sp>
          <p:nvSpPr>
            <p:cNvPr id="108" name="テキスト ボックス 107">
              <a:extLst>
                <a:ext uri="{FF2B5EF4-FFF2-40B4-BE49-F238E27FC236}">
                  <a16:creationId xmlns:a16="http://schemas.microsoft.com/office/drawing/2014/main" id="{455C53D9-C617-750E-66EC-31B92B2D30AA}"/>
                </a:ext>
              </a:extLst>
            </p:cNvPr>
            <p:cNvSpPr txBox="1"/>
            <p:nvPr/>
          </p:nvSpPr>
          <p:spPr>
            <a:xfrm>
              <a:off x="8930365" y="5924086"/>
              <a:ext cx="1456249" cy="71291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626262"/>
                </a:buClr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IZ UDPゴシック"/>
                  <a:ea typeface="BIZ UDPゴシック"/>
                </a:rPr>
                <a:t>Resend</a:t>
              </a:r>
              <a:r>
                <a:rPr kumimoji="0" lang="ja-JP" altLang="en-US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IZ UDPゴシック"/>
                  <a:ea typeface="BIZ UDPゴシック"/>
                </a:rPr>
                <a:t> ＣＭＤ８</a:t>
              </a:r>
            </a:p>
          </p:txBody>
        </p:sp>
      </p:grpSp>
      <p:sp>
        <p:nvSpPr>
          <p:cNvPr id="113" name="スライド番号プレースホルダー 112">
            <a:extLst>
              <a:ext uri="{FF2B5EF4-FFF2-40B4-BE49-F238E27FC236}">
                <a16:creationId xmlns:a16="http://schemas.microsoft.com/office/drawing/2014/main" id="{5F7B1BC0-17F9-5986-EAF8-509220627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821B-982F-4951-97A2-9DEDF24ABA19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7F6734C2-5D44-381A-EC8A-596A844B5AF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016" b="16475"/>
          <a:stretch/>
        </p:blipFill>
        <p:spPr>
          <a:xfrm>
            <a:off x="4977011" y="3964981"/>
            <a:ext cx="4173698" cy="2114646"/>
          </a:xfrm>
          <a:prstGeom prst="rect">
            <a:avLst/>
          </a:prstGeom>
        </p:spPr>
      </p:pic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9ABBB253-EB08-5B1B-BC3E-44718A21A239}"/>
              </a:ext>
            </a:extLst>
          </p:cNvPr>
          <p:cNvSpPr/>
          <p:nvPr/>
        </p:nvSpPr>
        <p:spPr>
          <a:xfrm>
            <a:off x="4990294" y="6205464"/>
            <a:ext cx="5693731" cy="571952"/>
          </a:xfrm>
          <a:prstGeom prst="rect">
            <a:avLst/>
          </a:prstGeom>
          <a:solidFill>
            <a:srgbClr val="115DD7">
              <a:lumMod val="20000"/>
              <a:lumOff val="8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101010"/>
                </a:solidFill>
                <a:effectLst/>
                <a:uLnTx/>
                <a:uFillTx/>
                <a:latin typeface="Segoe UI" panose="020B0502040204020203" pitchFamily="34" charset="0"/>
                <a:ea typeface="BIZ UDPゴシック"/>
                <a:cs typeface="Segoe UI" panose="020B0502040204020203" pitchFamily="34" charset="0"/>
              </a:rPr>
              <a:t>・</a:t>
            </a:r>
            <a:r>
              <a:rPr kumimoji="0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101010"/>
                </a:solidFill>
                <a:effectLst/>
                <a:uLnTx/>
                <a:uFillTx/>
                <a:latin typeface="Segoe UI" panose="020B0502040204020203" pitchFamily="34" charset="0"/>
                <a:ea typeface="BIZ UDPゴシック"/>
                <a:cs typeface="Segoe UI" panose="020B0502040204020203" pitchFamily="34" charset="0"/>
              </a:rPr>
              <a:t>Respond with an illegal response to CMD8.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101010"/>
                </a:solidFill>
                <a:effectLst/>
                <a:uLnTx/>
                <a:uFillTx/>
                <a:latin typeface="Segoe UI" panose="020B0502040204020203" pitchFamily="34" charset="0"/>
                <a:ea typeface="BIZ UDPゴシック"/>
                <a:cs typeface="Segoe UI" panose="020B0502040204020203" pitchFamily="34" charset="0"/>
              </a:rPr>
              <a:t>・</a:t>
            </a:r>
            <a:r>
              <a:rPr kumimoji="0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101010"/>
                </a:solidFill>
                <a:effectLst/>
                <a:uLnTx/>
                <a:uFillTx/>
                <a:latin typeface="Segoe UI" panose="020B0502040204020203" pitchFamily="34" charset="0"/>
                <a:ea typeface="BIZ UDPゴシック"/>
                <a:cs typeface="Segoe UI" panose="020B0502040204020203" pitchFamily="34" charset="0"/>
              </a:rPr>
              <a:t>Transit Data-transfer mode </a:t>
            </a:r>
            <a:r>
              <a:rPr kumimoji="0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Segoe UI" panose="020B0502040204020203" pitchFamily="34" charset="0"/>
                <a:ea typeface="BIZ UDPゴシック"/>
                <a:cs typeface="Segoe UI" panose="020B0502040204020203" pitchFamily="34" charset="0"/>
              </a:rPr>
              <a:t>despite incomplete initialization.</a:t>
            </a:r>
            <a:endParaRPr kumimoji="0" lang="ja-JP" altLang="en-US" sz="1400" b="0" i="0" u="none" strike="noStrike" kern="0" cap="none" spc="0" normalizeH="0" baseline="0" noProof="0" dirty="0">
              <a:ln>
                <a:noFill/>
              </a:ln>
              <a:solidFill>
                <a:srgbClr val="101010"/>
              </a:solidFill>
              <a:effectLst/>
              <a:uLnTx/>
              <a:uFillTx/>
              <a:latin typeface="Segoe UI" panose="020B0502040204020203" pitchFamily="34" charset="0"/>
              <a:ea typeface="BIZ UDPゴシック"/>
              <a:cs typeface="Segoe UI" panose="020B0502040204020203" pitchFamily="34" charset="0"/>
            </a:endParaRP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3920E1F1-E277-1735-94AB-A5B412FDF5E6}"/>
              </a:ext>
            </a:extLst>
          </p:cNvPr>
          <p:cNvGrpSpPr/>
          <p:nvPr/>
        </p:nvGrpSpPr>
        <p:grpSpPr>
          <a:xfrm>
            <a:off x="8165558" y="779238"/>
            <a:ext cx="4147391" cy="2890516"/>
            <a:chOff x="5130890" y="1050339"/>
            <a:chExt cx="7311355" cy="5095639"/>
          </a:xfrm>
        </p:grpSpPr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FBE87773-7E76-90FD-1C50-848FD9BCB4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44396" r="30911" b="-1449"/>
            <a:stretch/>
          </p:blipFill>
          <p:spPr>
            <a:xfrm>
              <a:off x="5732126" y="1144498"/>
              <a:ext cx="6335498" cy="1525126"/>
            </a:xfrm>
            <a:prstGeom prst="rect">
              <a:avLst/>
            </a:prstGeom>
          </p:spPr>
        </p:pic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3BC568C4-876B-4368-9897-675773BC9FE4}"/>
                </a:ext>
              </a:extLst>
            </p:cNvPr>
            <p:cNvSpPr txBox="1"/>
            <p:nvPr/>
          </p:nvSpPr>
          <p:spPr>
            <a:xfrm>
              <a:off x="5317697" y="1050339"/>
              <a:ext cx="844438" cy="288033"/>
            </a:xfrm>
            <a:prstGeom prst="rect">
              <a:avLst/>
            </a:prstGeom>
            <a:solidFill>
              <a:srgbClr val="F5DEF5"/>
            </a:solidFill>
            <a:ln w="19050">
              <a:solidFill>
                <a:srgbClr val="FF0000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626262"/>
                </a:buClr>
                <a:buSzTx/>
                <a:buFontTx/>
                <a:buNone/>
                <a:tabLst/>
                <a:defRPr/>
              </a:pPr>
              <a:r>
                <a:rPr kumimoji="0" lang="en-US" altLang="ja-JP" sz="500" b="0" i="0" u="none" strike="noStrike" kern="0" cap="none" spc="0" normalizeH="0" baseline="0" noProof="0" dirty="0">
                  <a:ln>
                    <a:noFill/>
                  </a:ln>
                  <a:solidFill>
                    <a:srgbClr val="101010"/>
                  </a:solidFill>
                  <a:effectLst/>
                  <a:uLnTx/>
                  <a:uFillTx/>
                  <a:latin typeface="BIZ UDPゴシック"/>
                  <a:ea typeface="BIZ UDPゴシック"/>
                </a:rPr>
                <a:t>CMD58</a:t>
              </a:r>
              <a:endParaRPr kumimoji="0" lang="ja-JP" altLang="en-US" sz="500" b="0" i="0" u="none" strike="noStrike" kern="0" cap="none" spc="0" normalizeH="0" baseline="0" noProof="0" dirty="0">
                <a:ln>
                  <a:noFill/>
                </a:ln>
                <a:solidFill>
                  <a:srgbClr val="101010"/>
                </a:solidFill>
                <a:effectLst/>
                <a:uLnTx/>
                <a:uFillTx/>
                <a:latin typeface="BIZ UDPゴシック"/>
                <a:ea typeface="BIZ UDPゴシック"/>
              </a:endParaRP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8589BE87-C070-A590-E659-E13D3D798CAC}"/>
                </a:ext>
              </a:extLst>
            </p:cNvPr>
            <p:cNvSpPr txBox="1"/>
            <p:nvPr/>
          </p:nvSpPr>
          <p:spPr>
            <a:xfrm>
              <a:off x="5317697" y="1364977"/>
              <a:ext cx="844438" cy="28803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prstDash val="dash"/>
            </a:ln>
          </p:spPr>
          <p:txBody>
            <a:bodyPr wrap="square" rtlCol="0">
              <a:no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  <a:buClr>
                  <a:srgbClr val="626262"/>
                </a:buClr>
              </a:pPr>
              <a:r>
                <a:rPr lang="en-US" altLang="ja-JP" sz="500" dirty="0">
                  <a:solidFill>
                    <a:srgbClr val="101010"/>
                  </a:solidFill>
                  <a:latin typeface="BIZ UDPゴシック"/>
                  <a:ea typeface="BIZ UDPゴシック"/>
                </a:rPr>
                <a:t>CMD5</a:t>
              </a:r>
              <a:r>
                <a:rPr lang="ja-JP" altLang="en-US" sz="500" dirty="0">
                  <a:solidFill>
                    <a:srgbClr val="101010"/>
                  </a:solidFill>
                  <a:latin typeface="BIZ UDPゴシック"/>
                  <a:ea typeface="BIZ UDPゴシック"/>
                </a:rPr>
                <a:t>５</a:t>
              </a: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45A2F0E0-B502-18F3-B741-9732294EC5CA}"/>
                </a:ext>
              </a:extLst>
            </p:cNvPr>
            <p:cNvSpPr txBox="1"/>
            <p:nvPr/>
          </p:nvSpPr>
          <p:spPr>
            <a:xfrm>
              <a:off x="5130890" y="1679616"/>
              <a:ext cx="1027114" cy="28803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  <a:buClr>
                  <a:srgbClr val="626262"/>
                </a:buClr>
              </a:pPr>
              <a:r>
                <a:rPr lang="ja-JP" altLang="en-US" sz="500" dirty="0">
                  <a:solidFill>
                    <a:srgbClr val="101010"/>
                  </a:solidFill>
                  <a:latin typeface="BIZ UDPゴシック"/>
                  <a:ea typeface="BIZ UDPゴシック"/>
                </a:rPr>
                <a:t>Ａ</a:t>
              </a:r>
              <a:r>
                <a:rPr lang="en-US" altLang="ja-JP" sz="500" dirty="0">
                  <a:solidFill>
                    <a:srgbClr val="101010"/>
                  </a:solidFill>
                  <a:latin typeface="BIZ UDPゴシック"/>
                  <a:ea typeface="BIZ UDPゴシック"/>
                </a:rPr>
                <a:t>CMD</a:t>
              </a:r>
              <a:r>
                <a:rPr lang="ja-JP" altLang="en-US" sz="500" dirty="0">
                  <a:solidFill>
                    <a:srgbClr val="101010"/>
                  </a:solidFill>
                  <a:latin typeface="BIZ UDPゴシック"/>
                  <a:ea typeface="BIZ UDPゴシック"/>
                </a:rPr>
                <a:t>Ａ</a:t>
              </a:r>
              <a:r>
                <a:rPr lang="en-US" altLang="ja-JP" sz="500" dirty="0">
                  <a:solidFill>
                    <a:srgbClr val="101010"/>
                  </a:solidFill>
                  <a:latin typeface="BIZ UDPゴシック"/>
                  <a:ea typeface="BIZ UDPゴシック"/>
                </a:rPr>
                <a:t>41</a:t>
              </a:r>
              <a:endParaRPr lang="ja-JP" altLang="en-US" sz="500" dirty="0">
                <a:solidFill>
                  <a:srgbClr val="101010"/>
                </a:solidFill>
                <a:latin typeface="BIZ UDPゴシック"/>
                <a:ea typeface="BIZ UDPゴシック"/>
              </a:endParaRP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54BC7119-69EF-67F5-316B-9B8A8E63C4C5}"/>
                </a:ext>
              </a:extLst>
            </p:cNvPr>
            <p:cNvSpPr txBox="1"/>
            <p:nvPr/>
          </p:nvSpPr>
          <p:spPr>
            <a:xfrm>
              <a:off x="5317695" y="1974283"/>
              <a:ext cx="844438" cy="288033"/>
            </a:xfrm>
            <a:prstGeom prst="rect">
              <a:avLst/>
            </a:prstGeom>
            <a:solidFill>
              <a:srgbClr val="CC58CF">
                <a:lumMod val="20000"/>
                <a:lumOff val="80000"/>
              </a:srgbClr>
            </a:solidFill>
            <a:ln w="19050">
              <a:solidFill>
                <a:srgbClr val="FF0000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626262"/>
                </a:buClr>
                <a:buSzTx/>
                <a:buFontTx/>
                <a:buNone/>
                <a:tabLst/>
                <a:defRPr/>
              </a:pPr>
              <a:r>
                <a:rPr kumimoji="0" lang="en-US" altLang="ja-JP" sz="500" b="0" i="0" u="none" strike="noStrike" kern="0" cap="none" spc="0" normalizeH="0" baseline="0" noProof="0" dirty="0">
                  <a:ln>
                    <a:noFill/>
                  </a:ln>
                  <a:solidFill>
                    <a:srgbClr val="101010"/>
                  </a:solidFill>
                  <a:effectLst/>
                  <a:uLnTx/>
                  <a:uFillTx/>
                  <a:latin typeface="BIZ UDPゴシック"/>
                  <a:ea typeface="BIZ UDPゴシック"/>
                </a:rPr>
                <a:t>CMD58</a:t>
              </a:r>
              <a:endParaRPr kumimoji="0" lang="ja-JP" altLang="en-US" sz="500" b="0" i="0" u="none" strike="noStrike" kern="0" cap="none" spc="0" normalizeH="0" baseline="0" noProof="0" dirty="0">
                <a:ln>
                  <a:noFill/>
                </a:ln>
                <a:solidFill>
                  <a:srgbClr val="101010"/>
                </a:solidFill>
                <a:effectLst/>
                <a:uLnTx/>
                <a:uFillTx/>
                <a:latin typeface="BIZ UDPゴシック"/>
                <a:ea typeface="BIZ UDPゴシック"/>
              </a:endParaRPr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2C27BB25-32B8-5C69-D009-9E84A81C41AE}"/>
                </a:ext>
              </a:extLst>
            </p:cNvPr>
            <p:cNvSpPr/>
            <p:nvPr/>
          </p:nvSpPr>
          <p:spPr>
            <a:xfrm>
              <a:off x="10416480" y="1864578"/>
              <a:ext cx="144016" cy="216024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600" b="1" i="0" u="none" strike="noStrike" kern="0" cap="none" spc="0" normalizeH="0" baseline="0" noProof="0" dirty="0">
                <a:ln>
                  <a:noFill/>
                </a:ln>
                <a:solidFill>
                  <a:srgbClr val="101010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4C7ED02A-8E93-7011-2525-B1C577F1660A}"/>
                </a:ext>
              </a:extLst>
            </p:cNvPr>
            <p:cNvSpPr txBox="1"/>
            <p:nvPr/>
          </p:nvSpPr>
          <p:spPr>
            <a:xfrm>
              <a:off x="10466218" y="1614521"/>
              <a:ext cx="1976027" cy="68455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  <a:buClr>
                  <a:srgbClr val="626262"/>
                </a:buClr>
              </a:pPr>
              <a:r>
                <a:rPr lang="en-US" altLang="ja-JP" sz="800" b="1" dirty="0">
                  <a:solidFill>
                    <a:srgbClr val="FF0000"/>
                  </a:solidFill>
                  <a:latin typeface="Segoe UI" panose="020B0502040204020203" pitchFamily="34" charset="0"/>
                  <a:ea typeface="BIZ UDPゴシック"/>
                </a:rPr>
                <a:t>Incomplete Initialization</a:t>
              </a:r>
              <a:endParaRPr lang="ja-JP" altLang="en-US" sz="800" b="1" dirty="0">
                <a:solidFill>
                  <a:srgbClr val="FF0000"/>
                </a:solidFill>
                <a:latin typeface="BIZ UDPゴシック"/>
                <a:ea typeface="BIZ UDPゴシック"/>
              </a:endParaRPr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C0A85255-42EF-71D8-7A0E-63215C30554E}"/>
                </a:ext>
              </a:extLst>
            </p:cNvPr>
            <p:cNvSpPr txBox="1"/>
            <p:nvPr/>
          </p:nvSpPr>
          <p:spPr>
            <a:xfrm>
              <a:off x="5310707" y="2262648"/>
              <a:ext cx="835322" cy="28803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  <a:buClr>
                  <a:srgbClr val="626262"/>
                </a:buClr>
              </a:pPr>
              <a:r>
                <a:rPr lang="en-US" altLang="ja-JP" sz="500" dirty="0">
                  <a:solidFill>
                    <a:srgbClr val="101010"/>
                  </a:solidFill>
                  <a:latin typeface="BIZ UDPゴシック"/>
                  <a:ea typeface="BIZ UDPゴシック"/>
                </a:rPr>
                <a:t>CMD10</a:t>
              </a:r>
              <a:endParaRPr lang="ja-JP" altLang="en-US" sz="500" dirty="0">
                <a:solidFill>
                  <a:srgbClr val="101010"/>
                </a:solidFill>
                <a:latin typeface="BIZ UDPゴシック"/>
                <a:ea typeface="BIZ UDPゴシック"/>
              </a:endParaRPr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4907519D-7C80-4D43-099F-83F5953AD552}"/>
                </a:ext>
              </a:extLst>
            </p:cNvPr>
            <p:cNvSpPr txBox="1"/>
            <p:nvPr/>
          </p:nvSpPr>
          <p:spPr>
            <a:xfrm>
              <a:off x="7938425" y="2406553"/>
              <a:ext cx="835322" cy="2880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  <a:buClr>
                  <a:srgbClr val="626262"/>
                </a:buClr>
              </a:pPr>
              <a:r>
                <a:rPr lang="en-US" altLang="ja-JP" sz="500" dirty="0">
                  <a:solidFill>
                    <a:srgbClr val="101010"/>
                  </a:solidFill>
                  <a:latin typeface="BIZ UDPゴシック"/>
                  <a:ea typeface="BIZ UDPゴシック"/>
                </a:rPr>
                <a:t>CMD9</a:t>
              </a:r>
              <a:endParaRPr lang="ja-JP" altLang="en-US" sz="500" dirty="0">
                <a:solidFill>
                  <a:srgbClr val="101010"/>
                </a:solidFill>
                <a:latin typeface="BIZ UDPゴシック"/>
                <a:ea typeface="BIZ UDPゴシック"/>
              </a:endParaRPr>
            </a:p>
          </p:txBody>
        </p:sp>
        <p:grpSp>
          <p:nvGrpSpPr>
            <p:cNvPr id="35" name="グループ化 34">
              <a:extLst>
                <a:ext uri="{FF2B5EF4-FFF2-40B4-BE49-F238E27FC236}">
                  <a16:creationId xmlns:a16="http://schemas.microsoft.com/office/drawing/2014/main" id="{F60FB77A-BE63-BB69-2C70-F74A453BE355}"/>
                </a:ext>
              </a:extLst>
            </p:cNvPr>
            <p:cNvGrpSpPr/>
            <p:nvPr/>
          </p:nvGrpSpPr>
          <p:grpSpPr>
            <a:xfrm>
              <a:off x="5724435" y="2650112"/>
              <a:ext cx="6335498" cy="3495866"/>
              <a:chOff x="6156385" y="2705838"/>
              <a:chExt cx="5904072" cy="3257809"/>
            </a:xfrm>
          </p:grpSpPr>
          <p:pic>
            <p:nvPicPr>
              <p:cNvPr id="39" name="図 38">
                <a:extLst>
                  <a:ext uri="{FF2B5EF4-FFF2-40B4-BE49-F238E27FC236}">
                    <a16:creationId xmlns:a16="http://schemas.microsoft.com/office/drawing/2014/main" id="{F30AD0C4-7C96-C74C-A4AC-F153EB9D73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56385" y="2705838"/>
                <a:ext cx="5904072" cy="3257809"/>
              </a:xfrm>
              <a:prstGeom prst="rect">
                <a:avLst/>
              </a:prstGeom>
            </p:spPr>
          </p:pic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69C08E5E-09B0-A2A1-E74A-CE43D8649CCB}"/>
                  </a:ext>
                </a:extLst>
              </p:cNvPr>
              <p:cNvSpPr txBox="1"/>
              <p:nvPr/>
            </p:nvSpPr>
            <p:spPr>
              <a:xfrm>
                <a:off x="6802219" y="4918100"/>
                <a:ext cx="997713" cy="213597"/>
              </a:xfrm>
              <a:prstGeom prst="rect">
                <a:avLst/>
              </a:prstGeom>
              <a:solidFill>
                <a:sysClr val="window" lastClr="FFFFFF"/>
              </a:solidFill>
              <a:ln w="19050">
                <a:solidFill>
                  <a:srgbClr val="FF0000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626262"/>
                  </a:buClr>
                  <a:buSzTx/>
                  <a:buFontTx/>
                  <a:buNone/>
                  <a:tabLst/>
                  <a:defRPr/>
                </a:pPr>
                <a:r>
                  <a:rPr kumimoji="0" lang="ja-JP" altLang="en-US" sz="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01010"/>
                    </a:solidFill>
                    <a:effectLst/>
                    <a:uLnTx/>
                    <a:uFillTx/>
                    <a:latin typeface="BIZ UDPゴシック"/>
                    <a:ea typeface="BIZ UDPゴシック"/>
                  </a:rPr>
                  <a:t>Ａ</a:t>
                </a:r>
                <a:r>
                  <a:rPr kumimoji="0" lang="en-US" altLang="ja-JP" sz="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01010"/>
                    </a:solidFill>
                    <a:effectLst/>
                    <a:uLnTx/>
                    <a:uFillTx/>
                    <a:latin typeface="BIZ UDPゴシック"/>
                    <a:ea typeface="BIZ UDPゴシック"/>
                  </a:rPr>
                  <a:t>CMD</a:t>
                </a:r>
                <a:r>
                  <a:rPr kumimoji="0" lang="ja-JP" altLang="en-US" sz="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01010"/>
                    </a:solidFill>
                    <a:effectLst/>
                    <a:uLnTx/>
                    <a:uFillTx/>
                    <a:latin typeface="BIZ UDPゴシック"/>
                    <a:ea typeface="BIZ UDPゴシック"/>
                  </a:rPr>
                  <a:t>Ａ</a:t>
                </a:r>
                <a:r>
                  <a:rPr kumimoji="0" lang="en-US" altLang="ja-JP" sz="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01010"/>
                    </a:solidFill>
                    <a:effectLst/>
                    <a:uLnTx/>
                    <a:uFillTx/>
                    <a:latin typeface="BIZ UDPゴシック"/>
                    <a:ea typeface="BIZ UDPゴシック"/>
                  </a:rPr>
                  <a:t>41</a:t>
                </a:r>
                <a:endParaRPr kumimoji="0" lang="ja-JP" altLang="en-US" sz="500" b="0" i="0" u="none" strike="noStrike" kern="0" cap="none" spc="0" normalizeH="0" baseline="0" noProof="0" dirty="0">
                  <a:ln>
                    <a:noFill/>
                  </a:ln>
                  <a:solidFill>
                    <a:srgbClr val="101010"/>
                  </a:solidFill>
                  <a:effectLst/>
                  <a:uLnTx/>
                  <a:uFillTx/>
                  <a:latin typeface="BIZ UDPゴシック"/>
                  <a:ea typeface="BIZ UDPゴシック"/>
                </a:endParaRPr>
              </a:p>
            </p:txBody>
          </p:sp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579F1D92-4409-F2D8-631A-E7771887A680}"/>
                  </a:ext>
                </a:extLst>
              </p:cNvPr>
              <p:cNvSpPr txBox="1"/>
              <p:nvPr/>
            </p:nvSpPr>
            <p:spPr>
              <a:xfrm>
                <a:off x="7399753" y="5406667"/>
                <a:ext cx="474547" cy="237133"/>
              </a:xfrm>
              <a:prstGeom prst="rect">
                <a:avLst/>
              </a:prstGeom>
              <a:solidFill>
                <a:sysClr val="window" lastClr="FFFFFF"/>
              </a:solidFill>
              <a:ln w="19050">
                <a:solidFill>
                  <a:srgbClr val="FF0000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626262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altLang="ja-JP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01010"/>
                    </a:solidFill>
                    <a:effectLst/>
                    <a:uLnTx/>
                    <a:uFillTx/>
                    <a:latin typeface="BIZ UDPゴシック"/>
                    <a:ea typeface="BIZ UDPゴシック"/>
                  </a:rPr>
                  <a:t>01</a:t>
                </a:r>
                <a:endParaRPr kumimoji="0" lang="ja-JP" altLang="en-US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101010"/>
                  </a:solidFill>
                  <a:effectLst/>
                  <a:uLnTx/>
                  <a:uFillTx/>
                  <a:latin typeface="BIZ UDPゴシック"/>
                  <a:ea typeface="BIZ UDPゴシック"/>
                </a:endParaRPr>
              </a:p>
            </p:txBody>
          </p:sp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9868B7A3-9392-66EB-95D6-0E57A601C26E}"/>
                  </a:ext>
                </a:extLst>
              </p:cNvPr>
              <p:cNvSpPr txBox="1"/>
              <p:nvPr/>
            </p:nvSpPr>
            <p:spPr>
              <a:xfrm>
                <a:off x="8939548" y="4937003"/>
                <a:ext cx="815411" cy="213597"/>
              </a:xfrm>
              <a:prstGeom prst="rect">
                <a:avLst/>
              </a:prstGeom>
              <a:solidFill>
                <a:srgbClr val="CC58CF">
                  <a:lumMod val="20000"/>
                  <a:lumOff val="80000"/>
                </a:srgbClr>
              </a:solidFill>
              <a:ln w="19050">
                <a:solidFill>
                  <a:srgbClr val="FF0000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626262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altLang="ja-JP" sz="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01010"/>
                    </a:solidFill>
                    <a:effectLst/>
                    <a:uLnTx/>
                    <a:uFillTx/>
                    <a:latin typeface="BIZ UDPゴシック"/>
                    <a:ea typeface="BIZ UDPゴシック"/>
                  </a:rPr>
                  <a:t>CMD58</a:t>
                </a:r>
                <a:endParaRPr kumimoji="0" lang="ja-JP" altLang="en-US" sz="500" b="0" i="0" u="none" strike="noStrike" kern="0" cap="none" spc="0" normalizeH="0" baseline="0" noProof="0" dirty="0">
                  <a:ln>
                    <a:noFill/>
                  </a:ln>
                  <a:solidFill>
                    <a:srgbClr val="101010"/>
                  </a:solidFill>
                  <a:effectLst/>
                  <a:uLnTx/>
                  <a:uFillTx/>
                  <a:latin typeface="BIZ UDPゴシック"/>
                  <a:ea typeface="BIZ UDPゴシック"/>
                </a:endParaRPr>
              </a:p>
            </p:txBody>
          </p:sp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31CDFDB3-28C7-3180-CB42-45D764ADEC9E}"/>
                  </a:ext>
                </a:extLst>
              </p:cNvPr>
              <p:cNvSpPr txBox="1"/>
              <p:nvPr/>
            </p:nvSpPr>
            <p:spPr>
              <a:xfrm>
                <a:off x="11046529" y="4907286"/>
                <a:ext cx="766257" cy="207633"/>
              </a:xfrm>
              <a:prstGeom prst="rect">
                <a:avLst/>
              </a:prstGeom>
              <a:solidFill>
                <a:sysClr val="window" lastClr="FFFFFF"/>
              </a:solidFill>
              <a:ln w="19050"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626262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altLang="ja-JP" sz="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01010"/>
                    </a:solidFill>
                    <a:effectLst/>
                    <a:uLnTx/>
                    <a:uFillTx/>
                    <a:latin typeface="BIZ UDPゴシック"/>
                    <a:ea typeface="BIZ UDPゴシック"/>
                  </a:rPr>
                  <a:t>CMD10</a:t>
                </a:r>
                <a:endParaRPr kumimoji="0" lang="ja-JP" altLang="en-US" sz="500" b="0" i="0" u="none" strike="noStrike" kern="0" cap="none" spc="0" normalizeH="0" baseline="0" noProof="0" dirty="0">
                  <a:ln>
                    <a:noFill/>
                  </a:ln>
                  <a:solidFill>
                    <a:srgbClr val="101010"/>
                  </a:solidFill>
                  <a:effectLst/>
                  <a:uLnTx/>
                  <a:uFillTx/>
                  <a:latin typeface="BIZ UDPゴシック"/>
                  <a:ea typeface="BIZ UDPゴシック"/>
                </a:endParaRPr>
              </a:p>
            </p:txBody>
          </p:sp>
        </p:grp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153ECDAD-82C6-A05C-D709-059C24B797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48528" y="2701099"/>
              <a:ext cx="0" cy="3412081"/>
            </a:xfrm>
            <a:prstGeom prst="line">
              <a:avLst/>
            </a:prstGeom>
            <a:noFill/>
            <a:ln w="19050" cap="flat" cmpd="sng" algn="ctr">
              <a:solidFill>
                <a:srgbClr val="FFFFFF"/>
              </a:solidFill>
              <a:prstDash val="dash"/>
              <a:headEnd type="none" w="med" len="med"/>
              <a:tailEnd type="none" w="med" len="med"/>
            </a:ln>
            <a:effectLst/>
          </p:spPr>
        </p:cxn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7643B8AF-FE7F-47D3-AF54-CC511BB33CD4}"/>
                </a:ext>
              </a:extLst>
            </p:cNvPr>
            <p:cNvSpPr txBox="1"/>
            <p:nvPr/>
          </p:nvSpPr>
          <p:spPr>
            <a:xfrm>
              <a:off x="10751990" y="2696822"/>
              <a:ext cx="1276881" cy="2880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  <a:buClr>
                  <a:srgbClr val="626262"/>
                </a:buClr>
              </a:pPr>
              <a:r>
                <a:rPr lang="en-US" altLang="ja-JP" sz="500" dirty="0">
                  <a:solidFill>
                    <a:prstClr val="white"/>
                  </a:solidFill>
                  <a:latin typeface="BIZ UDPゴシック"/>
                  <a:ea typeface="BIZ UDPゴシック"/>
                </a:rPr>
                <a:t>Data-transfer mode</a:t>
              </a:r>
              <a:endParaRPr lang="ja-JP" altLang="en-US" sz="500" dirty="0">
                <a:solidFill>
                  <a:prstClr val="white"/>
                </a:solidFill>
                <a:latin typeface="BIZ UDPゴシック"/>
                <a:ea typeface="BIZ UDPゴシック"/>
              </a:endParaRPr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4E7EC52C-28E8-DDBF-5D51-27B859AD26BC}"/>
                </a:ext>
              </a:extLst>
            </p:cNvPr>
            <p:cNvSpPr txBox="1"/>
            <p:nvPr/>
          </p:nvSpPr>
          <p:spPr>
            <a:xfrm>
              <a:off x="9366091" y="2696822"/>
              <a:ext cx="1624586" cy="2880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  <a:buClr>
                  <a:srgbClr val="626262"/>
                </a:buClr>
              </a:pPr>
              <a:r>
                <a:rPr lang="en-US" altLang="ja-JP" sz="500" dirty="0">
                  <a:solidFill>
                    <a:prstClr val="white"/>
                  </a:solidFill>
                  <a:latin typeface="BIZ UDPゴシック"/>
                  <a:ea typeface="BIZ UDPゴシック"/>
                </a:rPr>
                <a:t>Card-identification mode</a:t>
              </a:r>
              <a:endParaRPr lang="ja-JP" altLang="en-US" sz="500" dirty="0">
                <a:solidFill>
                  <a:prstClr val="white"/>
                </a:solidFill>
                <a:latin typeface="BIZ UDPゴシック"/>
                <a:ea typeface="BIZ UDPゴシック"/>
              </a:endParaRPr>
            </a:p>
          </p:txBody>
        </p:sp>
      </p:grp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C849A198-2832-AF02-F4A6-156C8F6E812D}"/>
              </a:ext>
            </a:extLst>
          </p:cNvPr>
          <p:cNvSpPr txBox="1"/>
          <p:nvPr/>
        </p:nvSpPr>
        <p:spPr>
          <a:xfrm>
            <a:off x="9494342" y="3270584"/>
            <a:ext cx="1405139" cy="2165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buClr>
                <a:srgbClr val="626262"/>
              </a:buClr>
            </a:pPr>
            <a:r>
              <a:rPr lang="en-US" altLang="ja-JP" sz="800" b="1" dirty="0">
                <a:solidFill>
                  <a:srgbClr val="FF0000"/>
                </a:solidFill>
                <a:latin typeface="Segoe UI" panose="020B0502040204020203" pitchFamily="34" charset="0"/>
                <a:ea typeface="BIZ UDPゴシック"/>
              </a:rPr>
              <a:t>Incomplete Initialization</a:t>
            </a:r>
            <a:endParaRPr lang="ja-JP" altLang="en-US" sz="800" b="1" dirty="0">
              <a:solidFill>
                <a:srgbClr val="FF0000"/>
              </a:solidFill>
              <a:latin typeface="BIZ UDPゴシック"/>
              <a:ea typeface="BIZ UDPゴシック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FF17145F-E637-3667-7BEA-5F8E35AB68F8}"/>
              </a:ext>
            </a:extLst>
          </p:cNvPr>
          <p:cNvSpPr/>
          <p:nvPr/>
        </p:nvSpPr>
        <p:spPr>
          <a:xfrm>
            <a:off x="5556250" y="4156075"/>
            <a:ext cx="2225675" cy="505209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8" name="図 47">
            <a:extLst>
              <a:ext uri="{FF2B5EF4-FFF2-40B4-BE49-F238E27FC236}">
                <a16:creationId xmlns:a16="http://schemas.microsoft.com/office/drawing/2014/main" id="{1ABDD8B1-B923-77F1-ADEF-45073AA0AE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3219" y="3992811"/>
            <a:ext cx="3722104" cy="855292"/>
          </a:xfrm>
          <a:prstGeom prst="rect">
            <a:avLst/>
          </a:prstGeom>
        </p:spPr>
      </p:pic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24A74516-B94D-2035-61C5-F444E3743E00}"/>
              </a:ext>
            </a:extLst>
          </p:cNvPr>
          <p:cNvCxnSpPr>
            <a:cxnSpLocks/>
          </p:cNvCxnSpPr>
          <p:nvPr/>
        </p:nvCxnSpPr>
        <p:spPr>
          <a:xfrm flipV="1">
            <a:off x="7773380" y="4009177"/>
            <a:ext cx="449839" cy="156557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ysDash"/>
            <a:headEnd type="none" w="med" len="med"/>
            <a:tailEnd type="none" w="med" len="med"/>
          </a:ln>
          <a:effectLst/>
        </p:spPr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84921E6C-6261-6996-7D2E-B4EB198BA3A7}"/>
              </a:ext>
            </a:extLst>
          </p:cNvPr>
          <p:cNvCxnSpPr>
            <a:cxnSpLocks/>
          </p:cNvCxnSpPr>
          <p:nvPr/>
        </p:nvCxnSpPr>
        <p:spPr>
          <a:xfrm>
            <a:off x="7776821" y="4657704"/>
            <a:ext cx="454943" cy="171471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ysDash"/>
            <a:headEnd type="none" w="med" len="med"/>
            <a:tailEnd type="none" w="med" len="med"/>
          </a:ln>
          <a:effectLst/>
        </p:spPr>
      </p:cxn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C60682E6-EC0A-0874-6DA4-D62B91BE8B2B}"/>
              </a:ext>
            </a:extLst>
          </p:cNvPr>
          <p:cNvGrpSpPr/>
          <p:nvPr/>
        </p:nvGrpSpPr>
        <p:grpSpPr>
          <a:xfrm>
            <a:off x="33588" y="931023"/>
            <a:ext cx="5480792" cy="5866806"/>
            <a:chOff x="33588" y="931023"/>
            <a:chExt cx="5480792" cy="5866806"/>
          </a:xfrm>
        </p:grpSpPr>
        <p:pic>
          <p:nvPicPr>
            <p:cNvPr id="55" name="Picture 2">
              <a:extLst>
                <a:ext uri="{FF2B5EF4-FFF2-40B4-BE49-F238E27FC236}">
                  <a16:creationId xmlns:a16="http://schemas.microsoft.com/office/drawing/2014/main" id="{F551C42F-C4D7-55A0-A089-D3881E7A8C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932" y="931023"/>
              <a:ext cx="2574876" cy="5866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6" name="グループ化 55">
              <a:extLst>
                <a:ext uri="{FF2B5EF4-FFF2-40B4-BE49-F238E27FC236}">
                  <a16:creationId xmlns:a16="http://schemas.microsoft.com/office/drawing/2014/main" id="{3504409F-4E15-62D0-459C-B61E6AC28934}"/>
                </a:ext>
              </a:extLst>
            </p:cNvPr>
            <p:cNvGrpSpPr/>
            <p:nvPr/>
          </p:nvGrpSpPr>
          <p:grpSpPr>
            <a:xfrm>
              <a:off x="33588" y="4725910"/>
              <a:ext cx="5480792" cy="1265912"/>
              <a:chOff x="2602469" y="4679787"/>
              <a:chExt cx="5480792" cy="1265912"/>
            </a:xfrm>
          </p:grpSpPr>
          <p:sp>
            <p:nvSpPr>
              <p:cNvPr id="61" name="楕円 60">
                <a:extLst>
                  <a:ext uri="{FF2B5EF4-FFF2-40B4-BE49-F238E27FC236}">
                    <a16:creationId xmlns:a16="http://schemas.microsoft.com/office/drawing/2014/main" id="{93D0559A-33A7-0B57-6270-05F31BFD6C7B}"/>
                  </a:ext>
                </a:extLst>
              </p:cNvPr>
              <p:cNvSpPr/>
              <p:nvPr/>
            </p:nvSpPr>
            <p:spPr>
              <a:xfrm>
                <a:off x="5094092" y="5478731"/>
                <a:ext cx="1027116" cy="466968"/>
              </a:xfrm>
              <a:prstGeom prst="ellipse">
                <a:avLst/>
              </a:prstGeom>
              <a:noFill/>
              <a:ln w="19050" cap="flat" cmpd="sng" algn="ctr">
                <a:solidFill>
                  <a:srgbClr val="115DD7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115DD7"/>
                  </a:solidFill>
                  <a:effectLst/>
                  <a:uLnTx/>
                  <a:uFillTx/>
                  <a:latin typeface="BIZ UDPゴシック"/>
                  <a:ea typeface="BIZ UDPゴシック"/>
                  <a:cs typeface="+mn-cs"/>
                </a:endParaRPr>
              </a:p>
            </p:txBody>
          </p:sp>
          <p:grpSp>
            <p:nvGrpSpPr>
              <p:cNvPr id="62" name="グループ化 61">
                <a:extLst>
                  <a:ext uri="{FF2B5EF4-FFF2-40B4-BE49-F238E27FC236}">
                    <a16:creationId xmlns:a16="http://schemas.microsoft.com/office/drawing/2014/main" id="{393F349A-86C4-373C-90B7-07A0CF629B82}"/>
                  </a:ext>
                </a:extLst>
              </p:cNvPr>
              <p:cNvGrpSpPr/>
              <p:nvPr/>
            </p:nvGrpSpPr>
            <p:grpSpPr>
              <a:xfrm>
                <a:off x="2602469" y="4679787"/>
                <a:ext cx="5480792" cy="996145"/>
                <a:chOff x="3229995" y="5606671"/>
                <a:chExt cx="5480792" cy="996145"/>
              </a:xfrm>
            </p:grpSpPr>
            <p:cxnSp>
              <p:nvCxnSpPr>
                <p:cNvPr id="63" name="直線コネクタ 62">
                  <a:extLst>
                    <a:ext uri="{FF2B5EF4-FFF2-40B4-BE49-F238E27FC236}">
                      <a16:creationId xmlns:a16="http://schemas.microsoft.com/office/drawing/2014/main" id="{3CD9D71D-5197-0F4A-C2CF-6952278511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47728" y="6165304"/>
                  <a:ext cx="5063059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101010"/>
                  </a:solidFill>
                  <a:prstDash val="dash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4" name="直線矢印コネクタ 63">
                  <a:extLst>
                    <a:ext uri="{FF2B5EF4-FFF2-40B4-BE49-F238E27FC236}">
                      <a16:creationId xmlns:a16="http://schemas.microsoft.com/office/drawing/2014/main" id="{D107792E-A10D-8476-90E1-9F0A75B8A18C}"/>
                    </a:ext>
                  </a:extLst>
                </p:cNvPr>
                <p:cNvCxnSpPr/>
                <p:nvPr/>
              </p:nvCxnSpPr>
              <p:spPr>
                <a:xfrm>
                  <a:off x="3935760" y="5989321"/>
                  <a:ext cx="0" cy="354556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rgbClr val="101010"/>
                  </a:solidFill>
                  <a:prstDash val="solid"/>
                  <a:headEnd type="triangle"/>
                  <a:tailEnd type="triangle"/>
                </a:ln>
                <a:effectLst/>
              </p:spPr>
            </p:cxnSp>
            <p:sp>
              <p:nvSpPr>
                <p:cNvPr id="65" name="テキスト ボックス 64">
                  <a:extLst>
                    <a:ext uri="{FF2B5EF4-FFF2-40B4-BE49-F238E27FC236}">
                      <a16:creationId xmlns:a16="http://schemas.microsoft.com/office/drawing/2014/main" id="{9DFAC644-B264-F862-02E1-2E523152A550}"/>
                    </a:ext>
                  </a:extLst>
                </p:cNvPr>
                <p:cNvSpPr txBox="1"/>
                <p:nvPr/>
              </p:nvSpPr>
              <p:spPr>
                <a:xfrm>
                  <a:off x="3229995" y="5606671"/>
                  <a:ext cx="1767745" cy="2880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20000"/>
                    </a:lnSpc>
                    <a:spcBef>
                      <a:spcPts val="300"/>
                    </a:spcBef>
                    <a:spcAft>
                      <a:spcPts val="0"/>
                    </a:spcAft>
                    <a:buClr>
                      <a:srgbClr val="626262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en-US" altLang="ja-JP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101010"/>
                      </a:solidFill>
                      <a:effectLst/>
                      <a:uLnTx/>
                      <a:uFillTx/>
                      <a:latin typeface="BIZ UDPゴシック"/>
                      <a:ea typeface="BIZ UDPゴシック"/>
                    </a:rPr>
                    <a:t>Card-identification mode</a:t>
                  </a:r>
                  <a:endParaRPr kumimoji="0" lang="ja-JP" alt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01010"/>
                    </a:solidFill>
                    <a:effectLst/>
                    <a:uLnTx/>
                    <a:uFillTx/>
                    <a:latin typeface="BIZ UDPゴシック"/>
                    <a:ea typeface="BIZ UDPゴシック"/>
                  </a:endParaRPr>
                </a:p>
              </p:txBody>
            </p:sp>
            <p:sp>
              <p:nvSpPr>
                <p:cNvPr id="66" name="テキスト ボックス 65">
                  <a:extLst>
                    <a:ext uri="{FF2B5EF4-FFF2-40B4-BE49-F238E27FC236}">
                      <a16:creationId xmlns:a16="http://schemas.microsoft.com/office/drawing/2014/main" id="{D1182AE1-A9C7-0915-F935-2B61961E7548}"/>
                    </a:ext>
                  </a:extLst>
                </p:cNvPr>
                <p:cNvSpPr txBox="1"/>
                <p:nvPr/>
              </p:nvSpPr>
              <p:spPr>
                <a:xfrm>
                  <a:off x="3231279" y="6314784"/>
                  <a:ext cx="1739641" cy="2880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20000"/>
                    </a:lnSpc>
                    <a:spcBef>
                      <a:spcPts val="300"/>
                    </a:spcBef>
                    <a:spcAft>
                      <a:spcPts val="0"/>
                    </a:spcAft>
                    <a:buClr>
                      <a:srgbClr val="626262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en-US" altLang="ja-JP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101010"/>
                      </a:solidFill>
                      <a:effectLst/>
                      <a:uLnTx/>
                      <a:uFillTx/>
                      <a:latin typeface="BIZ UDPゴシック"/>
                      <a:ea typeface="BIZ UDPゴシック"/>
                    </a:rPr>
                    <a:t>Data-transfer mode</a:t>
                  </a:r>
                  <a:endParaRPr kumimoji="0" lang="ja-JP" alt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01010"/>
                    </a:solidFill>
                    <a:effectLst/>
                    <a:uLnTx/>
                    <a:uFillTx/>
                    <a:latin typeface="BIZ UDPゴシック"/>
                    <a:ea typeface="BIZ UDPゴシック"/>
                  </a:endParaRPr>
                </a:p>
              </p:txBody>
            </p:sp>
          </p:grpSp>
        </p:grpSp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763A0466-03CD-5971-C7FA-6282BAF9D2FE}"/>
                </a:ext>
              </a:extLst>
            </p:cNvPr>
            <p:cNvSpPr txBox="1"/>
            <p:nvPr/>
          </p:nvSpPr>
          <p:spPr>
            <a:xfrm>
              <a:off x="3164983" y="2231257"/>
              <a:ext cx="1333931" cy="3141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300"/>
                </a:spcBef>
                <a:buClr>
                  <a:srgbClr val="626262"/>
                </a:buClr>
              </a:pPr>
              <a:r>
                <a:rPr lang="en-US" altLang="ja-JP" sz="1000" dirty="0">
                  <a:solidFill>
                    <a:srgbClr val="FF0000"/>
                  </a:solidFill>
                  <a:latin typeface="BIZ UDPゴシック"/>
                  <a:ea typeface="BIZ UDPゴシック"/>
                </a:rPr>
                <a:t>Illegal</a:t>
              </a:r>
              <a:r>
                <a:rPr lang="ja-JP" altLang="en-US" sz="1000" dirty="0">
                  <a:solidFill>
                    <a:srgbClr val="FF0000"/>
                  </a:solidFill>
                  <a:latin typeface="BIZ UDPゴシック"/>
                  <a:ea typeface="BIZ UDPゴシック"/>
                </a:rPr>
                <a:t> </a:t>
              </a:r>
              <a:r>
                <a:rPr lang="en-US" altLang="ja-JP" sz="1000" dirty="0">
                  <a:solidFill>
                    <a:srgbClr val="FF0000"/>
                  </a:solidFill>
                  <a:latin typeface="BIZ UDPゴシック"/>
                  <a:ea typeface="BIZ UDPゴシック"/>
                </a:rPr>
                <a:t>Response</a:t>
              </a:r>
              <a:endParaRPr lang="ja-JP" altLang="en-US" sz="1000" dirty="0">
                <a:solidFill>
                  <a:srgbClr val="FF0000"/>
                </a:solidFill>
                <a:latin typeface="BIZ UDPゴシック"/>
                <a:ea typeface="BIZ UDPゴシック"/>
              </a:endParaRPr>
            </a:p>
          </p:txBody>
        </p:sp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D34F119F-6BBC-E05A-209E-7FFEE200E450}"/>
                </a:ext>
              </a:extLst>
            </p:cNvPr>
            <p:cNvSpPr/>
            <p:nvPr/>
          </p:nvSpPr>
          <p:spPr>
            <a:xfrm>
              <a:off x="2795451" y="2069781"/>
              <a:ext cx="505098" cy="20875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9" name="直線矢印コネクタ 58">
              <a:extLst>
                <a:ext uri="{FF2B5EF4-FFF2-40B4-BE49-F238E27FC236}">
                  <a16:creationId xmlns:a16="http://schemas.microsoft.com/office/drawing/2014/main" id="{3897D6BB-3C2C-A4C9-A5F6-C2B8229D9A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33558" y="2225037"/>
              <a:ext cx="254091" cy="192479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headEnd type="none" w="med" len="med"/>
              <a:tailEnd type="triangle"/>
            </a:ln>
            <a:effectLst/>
          </p:spPr>
        </p:cxn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DA758513-08EC-089A-7150-0EA9DBAB7A85}"/>
                </a:ext>
              </a:extLst>
            </p:cNvPr>
            <p:cNvSpPr txBox="1"/>
            <p:nvPr/>
          </p:nvSpPr>
          <p:spPr>
            <a:xfrm>
              <a:off x="959918" y="5747376"/>
              <a:ext cx="1794418" cy="4888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626262"/>
                </a:buClr>
                <a:buSzTx/>
                <a:buFontTx/>
                <a:buNone/>
                <a:tabLst/>
                <a:defRPr/>
              </a:pPr>
              <a:r>
                <a:rPr lang="en-US" altLang="ja-JP" sz="1100" i="0" dirty="0">
                  <a:solidFill>
                    <a:srgbClr val="115DD7"/>
                  </a:solidFill>
                  <a:effectLst/>
                  <a:latin typeface="Segoe UI" panose="020B0502040204020203" pitchFamily="34" charset="0"/>
                </a:rPr>
                <a:t>Point of Communication Termination (</a:t>
              </a:r>
              <a:r>
                <a:rPr kumimoji="0" lang="en-US" altLang="ja-JP" sz="1100" kern="0" dirty="0">
                  <a:solidFill>
                    <a:srgbClr val="115DD7"/>
                  </a:solidFill>
                  <a:latin typeface="BIZ UDPゴシック"/>
                  <a:ea typeface="BIZ UDPゴシック"/>
                </a:rPr>
                <a:t>C</a:t>
              </a:r>
              <a:r>
                <a:rPr kumimoji="0" lang="en-US" altLang="ja-JP" sz="1100" i="0" u="none" strike="noStrike" kern="0" cap="none" spc="0" normalizeH="0" baseline="0" noProof="0" dirty="0" err="1">
                  <a:ln>
                    <a:noFill/>
                  </a:ln>
                  <a:solidFill>
                    <a:srgbClr val="115DD7"/>
                  </a:solidFill>
                  <a:effectLst/>
                  <a:uLnTx/>
                  <a:uFillTx/>
                  <a:latin typeface="BIZ UDPゴシック"/>
                  <a:ea typeface="BIZ UDPゴシック"/>
                </a:rPr>
                <a:t>ase</a:t>
              </a:r>
              <a:r>
                <a:rPr kumimoji="0" lang="en-US" altLang="ja-JP" sz="1100" i="0" u="none" strike="noStrike" kern="0" cap="none" spc="0" normalizeH="0" baseline="0" noProof="0" dirty="0">
                  <a:ln>
                    <a:noFill/>
                  </a:ln>
                  <a:solidFill>
                    <a:srgbClr val="115DD7"/>
                  </a:solidFill>
                  <a:effectLst/>
                  <a:uLnTx/>
                  <a:uFillTx/>
                  <a:latin typeface="BIZ UDPゴシック"/>
                  <a:ea typeface="BIZ UDPゴシック"/>
                </a:rPr>
                <a:t> C)</a:t>
              </a:r>
              <a:endParaRPr kumimoji="0" lang="ja-JP" altLang="en-US" sz="1100" i="0" u="none" strike="noStrike" kern="0" cap="none" spc="0" normalizeH="0" baseline="0" noProof="0" dirty="0">
                <a:ln>
                  <a:noFill/>
                </a:ln>
                <a:solidFill>
                  <a:srgbClr val="115DD7"/>
                </a:solidFill>
                <a:effectLst/>
                <a:uLnTx/>
                <a:uFillTx/>
                <a:latin typeface="BIZ UDPゴシック"/>
                <a:ea typeface="BIZ UDPゴシック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4483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A2009B-D937-4E3A-CC06-CB0510D6E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/>
              <a:t>Case </a:t>
            </a:r>
            <a:r>
              <a:rPr kumimoji="1" lang="en-US" altLang="ja-JP" b="1" dirty="0"/>
              <a:t>D</a:t>
            </a:r>
            <a:endParaRPr kumimoji="1" lang="ja-JP" altLang="en-US" b="1" dirty="0"/>
          </a:p>
        </p:txBody>
      </p:sp>
      <p:sp>
        <p:nvSpPr>
          <p:cNvPr id="138" name="正方形/長方形 137">
            <a:extLst>
              <a:ext uri="{FF2B5EF4-FFF2-40B4-BE49-F238E27FC236}">
                <a16:creationId xmlns:a16="http://schemas.microsoft.com/office/drawing/2014/main" id="{00A28C9E-DE5B-650E-172D-06ACB8037A21}"/>
              </a:ext>
            </a:extLst>
          </p:cNvPr>
          <p:cNvSpPr/>
          <p:nvPr/>
        </p:nvSpPr>
        <p:spPr>
          <a:xfrm>
            <a:off x="5564190" y="6090109"/>
            <a:ext cx="4942702" cy="712548"/>
          </a:xfrm>
          <a:prstGeom prst="rect">
            <a:avLst/>
          </a:prstGeom>
          <a:solidFill>
            <a:srgbClr val="115DD7">
              <a:lumMod val="20000"/>
              <a:lumOff val="8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101010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rPr>
              <a:t>・</a:t>
            </a:r>
            <a:r>
              <a:rPr kumimoji="0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Segoe UI" panose="020B0502040204020203" pitchFamily="34" charset="0"/>
                <a:ea typeface="BIZ UDPゴシック"/>
                <a:cs typeface="+mn-cs"/>
              </a:rPr>
              <a:t>The initialization flow completed successfully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101010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rPr>
              <a:t>・</a:t>
            </a:r>
            <a:r>
              <a:rPr kumimoji="0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Segoe UI" panose="020B0502040204020203" pitchFamily="34" charset="0"/>
                <a:ea typeface="BIZ UDPゴシック"/>
                <a:cs typeface="+mn-cs"/>
              </a:rPr>
              <a:t> Failed to read data and terminated</a:t>
            </a:r>
            <a:endParaRPr kumimoji="0" lang="ja-JP" altLang="en-US" sz="1400" b="1" i="0" u="none" strike="noStrike" kern="0" cap="none" spc="0" normalizeH="0" baseline="0" noProof="0" dirty="0">
              <a:ln>
                <a:noFill/>
              </a:ln>
              <a:solidFill>
                <a:srgbClr val="101010"/>
              </a:solidFill>
              <a:effectLst/>
              <a:uLnTx/>
              <a:uFillTx/>
              <a:latin typeface="BIZ UDPゴシック"/>
              <a:ea typeface="BIZ UDPゴシック"/>
              <a:cs typeface="+mn-cs"/>
            </a:endParaRPr>
          </a:p>
        </p:txBody>
      </p:sp>
      <p:pic>
        <p:nvPicPr>
          <p:cNvPr id="95" name="図 94">
            <a:extLst>
              <a:ext uri="{FF2B5EF4-FFF2-40B4-BE49-F238E27FC236}">
                <a16:creationId xmlns:a16="http://schemas.microsoft.com/office/drawing/2014/main" id="{F761CFD6-6F57-82BA-E7CD-1D3AC845F5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350"/>
          <a:stretch/>
        </p:blipFill>
        <p:spPr>
          <a:xfrm>
            <a:off x="5564190" y="861119"/>
            <a:ext cx="4169095" cy="1433074"/>
          </a:xfrm>
          <a:prstGeom prst="rect">
            <a:avLst/>
          </a:prstGeom>
        </p:spPr>
      </p:pic>
      <p:pic>
        <p:nvPicPr>
          <p:cNvPr id="96" name="図 95">
            <a:extLst>
              <a:ext uri="{FF2B5EF4-FFF2-40B4-BE49-F238E27FC236}">
                <a16:creationId xmlns:a16="http://schemas.microsoft.com/office/drawing/2014/main" id="{CB3FE076-E3CF-5C51-1B81-A50420D020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738" r="27673"/>
          <a:stretch/>
        </p:blipFill>
        <p:spPr>
          <a:xfrm>
            <a:off x="7981454" y="861975"/>
            <a:ext cx="2046325" cy="1608552"/>
          </a:xfrm>
          <a:prstGeom prst="rect">
            <a:avLst/>
          </a:prstGeom>
        </p:spPr>
      </p:pic>
      <p:sp>
        <p:nvSpPr>
          <p:cNvPr id="97" name="正方形/長方形 96">
            <a:extLst>
              <a:ext uri="{FF2B5EF4-FFF2-40B4-BE49-F238E27FC236}">
                <a16:creationId xmlns:a16="http://schemas.microsoft.com/office/drawing/2014/main" id="{1D68FE2D-F21A-8375-147E-E093C05325BA}"/>
              </a:ext>
            </a:extLst>
          </p:cNvPr>
          <p:cNvSpPr/>
          <p:nvPr/>
        </p:nvSpPr>
        <p:spPr>
          <a:xfrm>
            <a:off x="8217935" y="975157"/>
            <a:ext cx="1599543" cy="1387833"/>
          </a:xfrm>
          <a:prstGeom prst="rect">
            <a:avLst/>
          </a:prstGeom>
          <a:noFill/>
          <a:ln w="1905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800" b="1" i="0" u="none" strike="noStrike" kern="0" cap="none" spc="0" normalizeH="0" baseline="0" noProof="0" dirty="0">
              <a:ln>
                <a:noFill/>
              </a:ln>
              <a:solidFill>
                <a:srgbClr val="101010"/>
              </a:solidFill>
              <a:effectLst/>
              <a:uLnTx/>
              <a:uFillTx/>
              <a:latin typeface="BIZ UDPゴシック"/>
              <a:ea typeface="BIZ UDPゴシック"/>
              <a:cs typeface="+mn-cs"/>
            </a:endParaRPr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AD41C972-DFE1-9541-66CB-5F78E85C1BB0}"/>
              </a:ext>
            </a:extLst>
          </p:cNvPr>
          <p:cNvSpPr txBox="1"/>
          <p:nvPr/>
        </p:nvSpPr>
        <p:spPr>
          <a:xfrm>
            <a:off x="4815840" y="789317"/>
            <a:ext cx="802955" cy="2557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buClr>
                <a:srgbClr val="626262"/>
              </a:buClr>
            </a:pPr>
            <a:r>
              <a:rPr lang="en-US" altLang="ja-JP" sz="1100" dirty="0">
                <a:solidFill>
                  <a:srgbClr val="101010"/>
                </a:solidFill>
                <a:latin typeface="BIZ UDPゴシック"/>
                <a:ea typeface="BIZ UDPゴシック"/>
              </a:rPr>
              <a:t>CMD17</a:t>
            </a:r>
            <a:endParaRPr lang="ja-JP" altLang="en-US" sz="1100" dirty="0">
              <a:solidFill>
                <a:srgbClr val="101010"/>
              </a:solidFill>
              <a:latin typeface="BIZ UDPゴシック"/>
              <a:ea typeface="BIZ UDPゴシック"/>
            </a:endParaRPr>
          </a:p>
        </p:txBody>
      </p:sp>
      <p:pic>
        <p:nvPicPr>
          <p:cNvPr id="134" name="図 133">
            <a:extLst>
              <a:ext uri="{FF2B5EF4-FFF2-40B4-BE49-F238E27FC236}">
                <a16:creationId xmlns:a16="http://schemas.microsoft.com/office/drawing/2014/main" id="{B0672238-641E-5F5C-DC3E-C2F5B40908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3698"/>
          <a:stretch/>
        </p:blipFill>
        <p:spPr>
          <a:xfrm>
            <a:off x="5564190" y="1940688"/>
            <a:ext cx="3426232" cy="1605393"/>
          </a:xfrm>
          <a:prstGeom prst="rect">
            <a:avLst/>
          </a:prstGeom>
        </p:spPr>
      </p:pic>
      <p:sp>
        <p:nvSpPr>
          <p:cNvPr id="135" name="楕円 134">
            <a:extLst>
              <a:ext uri="{FF2B5EF4-FFF2-40B4-BE49-F238E27FC236}">
                <a16:creationId xmlns:a16="http://schemas.microsoft.com/office/drawing/2014/main" id="{11E76128-8E7F-770D-253E-9E2560F23E59}"/>
              </a:ext>
            </a:extLst>
          </p:cNvPr>
          <p:cNvSpPr/>
          <p:nvPr/>
        </p:nvSpPr>
        <p:spPr>
          <a:xfrm>
            <a:off x="8006702" y="3347203"/>
            <a:ext cx="456546" cy="198878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800" b="1" i="0" u="none" strike="noStrike" kern="0" cap="none" spc="0" normalizeH="0" baseline="0" noProof="0" dirty="0">
              <a:ln>
                <a:noFill/>
              </a:ln>
              <a:solidFill>
                <a:srgbClr val="101010"/>
              </a:solidFill>
              <a:effectLst/>
              <a:uLnTx/>
              <a:uFillTx/>
              <a:latin typeface="BIZ UDPゴシック"/>
              <a:ea typeface="BIZ UDPゴシック"/>
              <a:cs typeface="+mn-cs"/>
            </a:endParaRPr>
          </a:p>
        </p:txBody>
      </p:sp>
      <p:cxnSp>
        <p:nvCxnSpPr>
          <p:cNvPr id="136" name="直線コネクタ 135">
            <a:extLst>
              <a:ext uri="{FF2B5EF4-FFF2-40B4-BE49-F238E27FC236}">
                <a16:creationId xmlns:a16="http://schemas.microsoft.com/office/drawing/2014/main" id="{74308F88-1BFF-87D7-3065-6CA47978513B}"/>
              </a:ext>
            </a:extLst>
          </p:cNvPr>
          <p:cNvCxnSpPr>
            <a:cxnSpLocks/>
            <a:stCxn id="135" idx="7"/>
            <a:endCxn id="137" idx="2"/>
          </p:cNvCxnSpPr>
          <p:nvPr/>
        </p:nvCxnSpPr>
        <p:spPr>
          <a:xfrm flipV="1">
            <a:off x="8396388" y="3217207"/>
            <a:ext cx="1197674" cy="159121"/>
          </a:xfrm>
          <a:prstGeom prst="line">
            <a:avLst/>
          </a:prstGeom>
          <a:noFill/>
          <a:ln w="19050" cap="flat" cmpd="sng" algn="ctr">
            <a:solidFill>
              <a:srgbClr val="00B050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137" name="テキスト ボックス 136">
            <a:extLst>
              <a:ext uri="{FF2B5EF4-FFF2-40B4-BE49-F238E27FC236}">
                <a16:creationId xmlns:a16="http://schemas.microsoft.com/office/drawing/2014/main" id="{151BD8A2-73A5-67BD-F768-DC1CBAACB113}"/>
              </a:ext>
            </a:extLst>
          </p:cNvPr>
          <p:cNvSpPr txBox="1"/>
          <p:nvPr/>
        </p:nvSpPr>
        <p:spPr>
          <a:xfrm>
            <a:off x="8910942" y="3011187"/>
            <a:ext cx="1366240" cy="2060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  <a:buClr>
                <a:srgbClr val="626262"/>
              </a:buClr>
            </a:pPr>
            <a:r>
              <a:rPr lang="en-US" altLang="ja-JP" sz="800" dirty="0">
                <a:solidFill>
                  <a:srgbClr val="101010"/>
                </a:solidFill>
                <a:latin typeface="BIZ UDPゴシック"/>
                <a:ea typeface="BIZ UDPゴシック"/>
              </a:rPr>
              <a:t>Failed to read data</a:t>
            </a:r>
            <a:endParaRPr lang="ja-JP" altLang="en-US" sz="800" dirty="0">
              <a:solidFill>
                <a:srgbClr val="101010"/>
              </a:solidFill>
              <a:latin typeface="BIZ UDPゴシック"/>
              <a:ea typeface="BIZ UDPゴシック"/>
            </a:endParaRPr>
          </a:p>
        </p:txBody>
      </p:sp>
      <p:sp>
        <p:nvSpPr>
          <p:cNvPr id="139" name="テキスト ボックス 138">
            <a:extLst>
              <a:ext uri="{FF2B5EF4-FFF2-40B4-BE49-F238E27FC236}">
                <a16:creationId xmlns:a16="http://schemas.microsoft.com/office/drawing/2014/main" id="{A27C1A96-58CA-2588-9925-C57A40D6A9EB}"/>
              </a:ext>
            </a:extLst>
          </p:cNvPr>
          <p:cNvSpPr txBox="1"/>
          <p:nvPr/>
        </p:nvSpPr>
        <p:spPr>
          <a:xfrm>
            <a:off x="6461398" y="3136712"/>
            <a:ext cx="504552" cy="150219"/>
          </a:xfrm>
          <a:prstGeom prst="rect">
            <a:avLst/>
          </a:prstGeom>
          <a:solidFill>
            <a:sysClr val="window" lastClr="FFFFFF"/>
          </a:solidFill>
          <a:ln w="19050"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626262"/>
              </a:buClr>
              <a:buSzTx/>
              <a:buFontTx/>
              <a:buNone/>
              <a:tabLst/>
              <a:defRPr/>
            </a:pPr>
            <a:r>
              <a:rPr kumimoji="0" lang="en-US" altLang="ja-JP" sz="600" b="0" i="0" u="none" strike="noStrike" kern="0" cap="none" spc="0" normalizeH="0" baseline="0" noProof="0" dirty="0">
                <a:ln>
                  <a:noFill/>
                </a:ln>
                <a:solidFill>
                  <a:srgbClr val="101010"/>
                </a:solidFill>
                <a:effectLst/>
                <a:uLnTx/>
                <a:uFillTx/>
                <a:latin typeface="BIZ UDPゴシック"/>
                <a:ea typeface="BIZ UDPゴシック"/>
              </a:rPr>
              <a:t>CMD17</a:t>
            </a:r>
            <a:endParaRPr kumimoji="0" lang="ja-JP" altLang="en-US" sz="600" b="0" i="0" u="none" strike="noStrike" kern="0" cap="none" spc="0" normalizeH="0" baseline="0" noProof="0" dirty="0">
              <a:ln>
                <a:noFill/>
              </a:ln>
              <a:solidFill>
                <a:srgbClr val="101010"/>
              </a:solidFill>
              <a:effectLst/>
              <a:uLnTx/>
              <a:uFillTx/>
              <a:latin typeface="BIZ UDPゴシック"/>
              <a:ea typeface="BIZ UDPゴシック"/>
            </a:endParaRPr>
          </a:p>
        </p:txBody>
      </p:sp>
      <p:cxnSp>
        <p:nvCxnSpPr>
          <p:cNvPr id="140" name="直線コネクタ 139">
            <a:extLst>
              <a:ext uri="{FF2B5EF4-FFF2-40B4-BE49-F238E27FC236}">
                <a16:creationId xmlns:a16="http://schemas.microsoft.com/office/drawing/2014/main" id="{103E4072-2979-F7BA-AA2A-EB5B0C37F530}"/>
              </a:ext>
            </a:extLst>
          </p:cNvPr>
          <p:cNvCxnSpPr>
            <a:cxnSpLocks/>
            <a:endCxn id="137" idx="0"/>
          </p:cNvCxnSpPr>
          <p:nvPr/>
        </p:nvCxnSpPr>
        <p:spPr>
          <a:xfrm>
            <a:off x="9315268" y="2346242"/>
            <a:ext cx="278794" cy="664945"/>
          </a:xfrm>
          <a:prstGeom prst="line">
            <a:avLst/>
          </a:prstGeom>
          <a:noFill/>
          <a:ln w="19050" cap="flat" cmpd="sng" algn="ctr">
            <a:solidFill>
              <a:srgbClr val="00B050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141" name="スライド番号プレースホルダー 140">
            <a:extLst>
              <a:ext uri="{FF2B5EF4-FFF2-40B4-BE49-F238E27FC236}">
                <a16:creationId xmlns:a16="http://schemas.microsoft.com/office/drawing/2014/main" id="{D943875B-EB7A-DC59-B3AC-5C5A5E9E6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821B-982F-4951-97A2-9DEDF24ABA19}" type="slidenum">
              <a:rPr kumimoji="1" lang="ja-JP" altLang="en-US" smtClean="0"/>
              <a:t>5</a:t>
            </a:fld>
            <a:endParaRPr kumimoji="1" lang="ja-JP" altLang="en-US"/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EF699166-1BFC-7FFA-EBEB-513310D0B01E}"/>
              </a:ext>
            </a:extLst>
          </p:cNvPr>
          <p:cNvGrpSpPr/>
          <p:nvPr/>
        </p:nvGrpSpPr>
        <p:grpSpPr>
          <a:xfrm>
            <a:off x="33588" y="934657"/>
            <a:ext cx="5480792" cy="5868000"/>
            <a:chOff x="2602469" y="888534"/>
            <a:chExt cx="5480792" cy="5868000"/>
          </a:xfrm>
        </p:grpSpPr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93474D92-032E-2CC0-F56F-057C33A2FF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7132" y="888534"/>
              <a:ext cx="2575400" cy="58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楕円 29">
              <a:extLst>
                <a:ext uri="{FF2B5EF4-FFF2-40B4-BE49-F238E27FC236}">
                  <a16:creationId xmlns:a16="http://schemas.microsoft.com/office/drawing/2014/main" id="{288F3E24-3A81-D821-181D-10A6D7C58793}"/>
                </a:ext>
              </a:extLst>
            </p:cNvPr>
            <p:cNvSpPr/>
            <p:nvPr/>
          </p:nvSpPr>
          <p:spPr>
            <a:xfrm>
              <a:off x="5094091" y="6173350"/>
              <a:ext cx="1027117" cy="281648"/>
            </a:xfrm>
            <a:prstGeom prst="ellipse">
              <a:avLst/>
            </a:prstGeom>
            <a:noFill/>
            <a:ln w="19050" cap="flat" cmpd="sng" algn="ctr">
              <a:solidFill>
                <a:srgbClr val="115DD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endParaRPr>
            </a:p>
          </p:txBody>
        </p:sp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284EB368-809B-FC2F-C52B-027D62A38212}"/>
                </a:ext>
              </a:extLst>
            </p:cNvPr>
            <p:cNvGrpSpPr/>
            <p:nvPr/>
          </p:nvGrpSpPr>
          <p:grpSpPr>
            <a:xfrm>
              <a:off x="2602469" y="4679787"/>
              <a:ext cx="5480792" cy="996145"/>
              <a:chOff x="3229995" y="5606671"/>
              <a:chExt cx="5480792" cy="996145"/>
            </a:xfrm>
          </p:grpSpPr>
          <p:cxnSp>
            <p:nvCxnSpPr>
              <p:cNvPr id="33" name="直線コネクタ 32">
                <a:extLst>
                  <a:ext uri="{FF2B5EF4-FFF2-40B4-BE49-F238E27FC236}">
                    <a16:creationId xmlns:a16="http://schemas.microsoft.com/office/drawing/2014/main" id="{B7045EF0-C9C1-EB29-E598-7BD7C10E50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47728" y="6165304"/>
                <a:ext cx="5063059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101010"/>
                </a:solidFill>
                <a:prstDash val="dash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直線矢印コネクタ 33">
                <a:extLst>
                  <a:ext uri="{FF2B5EF4-FFF2-40B4-BE49-F238E27FC236}">
                    <a16:creationId xmlns:a16="http://schemas.microsoft.com/office/drawing/2014/main" id="{A41F2F83-716D-799F-6968-1D47E156376C}"/>
                  </a:ext>
                </a:extLst>
              </p:cNvPr>
              <p:cNvCxnSpPr/>
              <p:nvPr/>
            </p:nvCxnSpPr>
            <p:spPr>
              <a:xfrm>
                <a:off x="3935760" y="5989321"/>
                <a:ext cx="0" cy="354556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101010"/>
                </a:solidFill>
                <a:prstDash val="solid"/>
                <a:headEnd type="triangle"/>
                <a:tailEnd type="triangle"/>
              </a:ln>
              <a:effectLst/>
            </p:spPr>
          </p:cxnSp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25B6B79A-E495-A395-8C57-FE48126180AF}"/>
                  </a:ext>
                </a:extLst>
              </p:cNvPr>
              <p:cNvSpPr txBox="1"/>
              <p:nvPr/>
            </p:nvSpPr>
            <p:spPr>
              <a:xfrm>
                <a:off x="3229995" y="5606671"/>
                <a:ext cx="1767745" cy="28803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626262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altLang="ja-JP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01010"/>
                    </a:solidFill>
                    <a:effectLst/>
                    <a:uLnTx/>
                    <a:uFillTx/>
                    <a:latin typeface="BIZ UDPゴシック"/>
                    <a:ea typeface="BIZ UDPゴシック"/>
                  </a:rPr>
                  <a:t>Card-identification mode</a:t>
                </a:r>
                <a:endParaRPr kumimoji="0" lang="ja-JP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101010"/>
                  </a:solidFill>
                  <a:effectLst/>
                  <a:uLnTx/>
                  <a:uFillTx/>
                  <a:latin typeface="BIZ UDPゴシック"/>
                  <a:ea typeface="BIZ UDPゴシック"/>
                </a:endParaRPr>
              </a:p>
            </p:txBody>
          </p:sp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2D329429-F92F-059C-AFF7-E43CA90601E5}"/>
                  </a:ext>
                </a:extLst>
              </p:cNvPr>
              <p:cNvSpPr txBox="1"/>
              <p:nvPr/>
            </p:nvSpPr>
            <p:spPr>
              <a:xfrm>
                <a:off x="3231279" y="6314784"/>
                <a:ext cx="1739641" cy="28803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626262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altLang="ja-JP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01010"/>
                    </a:solidFill>
                    <a:effectLst/>
                    <a:uLnTx/>
                    <a:uFillTx/>
                    <a:latin typeface="BIZ UDPゴシック"/>
                    <a:ea typeface="BIZ UDPゴシック"/>
                  </a:rPr>
                  <a:t>Data-transfer mode</a:t>
                </a:r>
                <a:endParaRPr kumimoji="0" lang="ja-JP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101010"/>
                  </a:solidFill>
                  <a:effectLst/>
                  <a:uLnTx/>
                  <a:uFillTx/>
                  <a:latin typeface="BIZ UDPゴシック"/>
                  <a:ea typeface="BIZ UDPゴシック"/>
                </a:endParaRPr>
              </a:p>
            </p:txBody>
          </p:sp>
        </p:grpSp>
      </p:grpSp>
      <p:pic>
        <p:nvPicPr>
          <p:cNvPr id="4" name="図 3">
            <a:extLst>
              <a:ext uri="{FF2B5EF4-FFF2-40B4-BE49-F238E27FC236}">
                <a16:creationId xmlns:a16="http://schemas.microsoft.com/office/drawing/2014/main" id="{F5E599C9-3740-FC36-3DBC-E08EED4B4F0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1632" b="3375"/>
          <a:stretch/>
        </p:blipFill>
        <p:spPr>
          <a:xfrm>
            <a:off x="5564190" y="3579954"/>
            <a:ext cx="3725860" cy="2449606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B76558B-84E0-A52F-E532-75D5404421E0}"/>
              </a:ext>
            </a:extLst>
          </p:cNvPr>
          <p:cNvSpPr/>
          <p:nvPr/>
        </p:nvSpPr>
        <p:spPr>
          <a:xfrm>
            <a:off x="6051551" y="3798078"/>
            <a:ext cx="2025650" cy="40244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05971601-70EA-61DA-839B-0EBDEF1BABE5}"/>
              </a:ext>
            </a:extLst>
          </p:cNvPr>
          <p:cNvCxnSpPr>
            <a:cxnSpLocks/>
          </p:cNvCxnSpPr>
          <p:nvPr/>
        </p:nvCxnSpPr>
        <p:spPr>
          <a:xfrm flipV="1">
            <a:off x="8077201" y="3626644"/>
            <a:ext cx="636927" cy="171434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ysDash"/>
            <a:headEnd type="none" w="med" len="med"/>
            <a:tailEnd type="none" w="med" len="med"/>
          </a:ln>
          <a:effectLst/>
        </p:spPr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25D1730C-91EC-920E-AD39-2E7E0E015B52}"/>
              </a:ext>
            </a:extLst>
          </p:cNvPr>
          <p:cNvCxnSpPr>
            <a:cxnSpLocks/>
          </p:cNvCxnSpPr>
          <p:nvPr/>
        </p:nvCxnSpPr>
        <p:spPr>
          <a:xfrm>
            <a:off x="8066234" y="4200488"/>
            <a:ext cx="647894" cy="18295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ysDash"/>
            <a:headEnd type="none" w="med" len="med"/>
            <a:tailEnd type="none" w="med" len="med"/>
          </a:ln>
          <a:effectLst/>
        </p:spPr>
      </p:cxnSp>
      <p:pic>
        <p:nvPicPr>
          <p:cNvPr id="11" name="図 10">
            <a:extLst>
              <a:ext uri="{FF2B5EF4-FFF2-40B4-BE49-F238E27FC236}">
                <a16:creationId xmlns:a16="http://schemas.microsoft.com/office/drawing/2014/main" id="{9D40AFB1-A6BE-15B8-7BDE-84022BD9FA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14128" y="3602673"/>
            <a:ext cx="3075672" cy="631643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61DFD9C0-9A0B-595A-50CC-9587EEEECCC5}"/>
              </a:ext>
            </a:extLst>
          </p:cNvPr>
          <p:cNvSpPr/>
          <p:nvPr/>
        </p:nvSpPr>
        <p:spPr>
          <a:xfrm>
            <a:off x="6051551" y="4388599"/>
            <a:ext cx="1222374" cy="18975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9965BA3D-911C-FEAB-2B9E-ECFE11F9C3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31274" y="4409033"/>
            <a:ext cx="2092273" cy="338634"/>
          </a:xfrm>
          <a:prstGeom prst="rect">
            <a:avLst/>
          </a:prstGeom>
        </p:spPr>
      </p:pic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33AA650D-40F7-D1A5-0BDB-5BE7FF1B3F1F}"/>
              </a:ext>
            </a:extLst>
          </p:cNvPr>
          <p:cNvCxnSpPr>
            <a:cxnSpLocks/>
          </p:cNvCxnSpPr>
          <p:nvPr/>
        </p:nvCxnSpPr>
        <p:spPr>
          <a:xfrm>
            <a:off x="7273925" y="4388599"/>
            <a:ext cx="1490013" cy="3005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headEnd type="none" w="med" len="med"/>
            <a:tailEnd type="none" w="med" len="med"/>
          </a:ln>
          <a:effectLst/>
        </p:spPr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F37CE95D-40BA-F1DB-B1C5-F9C5C3634B03}"/>
              </a:ext>
            </a:extLst>
          </p:cNvPr>
          <p:cNvCxnSpPr>
            <a:cxnSpLocks/>
          </p:cNvCxnSpPr>
          <p:nvPr/>
        </p:nvCxnSpPr>
        <p:spPr>
          <a:xfrm>
            <a:off x="7272124" y="4579156"/>
            <a:ext cx="1459150" cy="153477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headEnd type="none" w="med" len="med"/>
            <a:tailEnd type="none" w="med" len="med"/>
          </a:ln>
          <a:effectLst/>
        </p:spPr>
      </p:cxn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45DD4438-6CD9-46AA-59D3-2696AE6AB760}"/>
              </a:ext>
            </a:extLst>
          </p:cNvPr>
          <p:cNvSpPr/>
          <p:nvPr/>
        </p:nvSpPr>
        <p:spPr>
          <a:xfrm>
            <a:off x="6051824" y="5532304"/>
            <a:ext cx="1222374" cy="34779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EDEA5428-E253-4479-AF9B-F9B83530D5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31274" y="5245400"/>
            <a:ext cx="2092273" cy="598365"/>
          </a:xfrm>
          <a:prstGeom prst="rect">
            <a:avLst/>
          </a:prstGeom>
        </p:spPr>
      </p:pic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7D57A32A-3D92-4565-5345-2B121B56F4B2}"/>
              </a:ext>
            </a:extLst>
          </p:cNvPr>
          <p:cNvCxnSpPr>
            <a:cxnSpLocks/>
          </p:cNvCxnSpPr>
          <p:nvPr/>
        </p:nvCxnSpPr>
        <p:spPr>
          <a:xfrm flipV="1">
            <a:off x="7272124" y="5245400"/>
            <a:ext cx="1491814" cy="286904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headEnd type="none" w="med" len="med"/>
            <a:tailEnd type="none" w="med" len="med"/>
          </a:ln>
          <a:effectLst/>
        </p:spPr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C93C101D-E5F2-5ACB-DBCD-763D4C3CA0CD}"/>
              </a:ext>
            </a:extLst>
          </p:cNvPr>
          <p:cNvCxnSpPr>
            <a:cxnSpLocks/>
          </p:cNvCxnSpPr>
          <p:nvPr/>
        </p:nvCxnSpPr>
        <p:spPr>
          <a:xfrm flipV="1">
            <a:off x="7272124" y="5833636"/>
            <a:ext cx="1491814" cy="40439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headEnd type="none" w="med" len="med"/>
            <a:tailEnd type="none" w="med" len="med"/>
          </a:ln>
          <a:effectLst/>
        </p:spPr>
      </p:cxn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C96042FF-10F2-98A0-AAF1-D45E643ECFC3}"/>
              </a:ext>
            </a:extLst>
          </p:cNvPr>
          <p:cNvSpPr txBox="1"/>
          <p:nvPr/>
        </p:nvSpPr>
        <p:spPr>
          <a:xfrm>
            <a:off x="877304" y="6086434"/>
            <a:ext cx="1794418" cy="4888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626262"/>
              </a:buClr>
              <a:buSzTx/>
              <a:buFontTx/>
              <a:buNone/>
              <a:tabLst/>
              <a:defRPr/>
            </a:pPr>
            <a:r>
              <a:rPr lang="en-US" altLang="ja-JP" sz="1100" i="0" dirty="0">
                <a:solidFill>
                  <a:srgbClr val="115DD7"/>
                </a:solidFill>
                <a:effectLst/>
                <a:latin typeface="Segoe UI" panose="020B0502040204020203" pitchFamily="34" charset="0"/>
              </a:rPr>
              <a:t>Point of Communication Termination (</a:t>
            </a:r>
            <a:r>
              <a:rPr kumimoji="0" lang="en-US" altLang="ja-JP" sz="1100" kern="0" dirty="0">
                <a:solidFill>
                  <a:srgbClr val="115DD7"/>
                </a:solidFill>
                <a:latin typeface="BIZ UDPゴシック"/>
                <a:ea typeface="BIZ UDPゴシック"/>
              </a:rPr>
              <a:t>C</a:t>
            </a:r>
            <a:r>
              <a:rPr kumimoji="0" lang="en-US" altLang="ja-JP" sz="1100" i="0" u="none" strike="noStrike" kern="0" cap="none" spc="0" normalizeH="0" baseline="0" noProof="0" dirty="0" err="1">
                <a:ln>
                  <a:noFill/>
                </a:ln>
                <a:solidFill>
                  <a:srgbClr val="115DD7"/>
                </a:solidFill>
                <a:effectLst/>
                <a:uLnTx/>
                <a:uFillTx/>
                <a:latin typeface="BIZ UDPゴシック"/>
                <a:ea typeface="BIZ UDPゴシック"/>
              </a:rPr>
              <a:t>ase</a:t>
            </a:r>
            <a:r>
              <a:rPr kumimoji="0" lang="en-US" altLang="ja-JP" sz="1100" i="0" u="none" strike="noStrike" kern="0" cap="none" spc="0" normalizeH="0" baseline="0" noProof="0" dirty="0">
                <a:ln>
                  <a:noFill/>
                </a:ln>
                <a:solidFill>
                  <a:srgbClr val="115DD7"/>
                </a:solidFill>
                <a:effectLst/>
                <a:uLnTx/>
                <a:uFillTx/>
                <a:latin typeface="BIZ UDPゴシック"/>
                <a:ea typeface="BIZ UDPゴシック"/>
              </a:rPr>
              <a:t> </a:t>
            </a:r>
            <a:r>
              <a:rPr kumimoji="0" lang="en-US" altLang="ja-JP" sz="1100" kern="0" dirty="0">
                <a:solidFill>
                  <a:srgbClr val="115DD7"/>
                </a:solidFill>
                <a:latin typeface="BIZ UDPゴシック"/>
                <a:ea typeface="BIZ UDPゴシック"/>
              </a:rPr>
              <a:t>D</a:t>
            </a:r>
            <a:r>
              <a:rPr kumimoji="0" lang="en-US" altLang="ja-JP" sz="1100" i="0" u="none" strike="noStrike" kern="0" cap="none" spc="0" normalizeH="0" baseline="0" noProof="0" dirty="0">
                <a:ln>
                  <a:noFill/>
                </a:ln>
                <a:solidFill>
                  <a:srgbClr val="115DD7"/>
                </a:solidFill>
                <a:effectLst/>
                <a:uLnTx/>
                <a:uFillTx/>
                <a:latin typeface="BIZ UDPゴシック"/>
                <a:ea typeface="BIZ UDPゴシック"/>
              </a:rPr>
              <a:t>)</a:t>
            </a:r>
            <a:endParaRPr kumimoji="0" lang="ja-JP" altLang="en-US" sz="1100" i="0" u="none" strike="noStrike" kern="0" cap="none" spc="0" normalizeH="0" baseline="0" noProof="0" dirty="0">
              <a:ln>
                <a:noFill/>
              </a:ln>
              <a:solidFill>
                <a:srgbClr val="115DD7"/>
              </a:solidFill>
              <a:effectLst/>
              <a:uLnTx/>
              <a:uFillTx/>
              <a:latin typeface="BIZ UDPゴシック"/>
              <a:ea typeface="BIZ UDP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273630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2C4A2C19-899D-4EA0-83C0-F4EB8C21052E}" vid="{90A32EB8-EB6F-4BE9-B2AC-AD3C15D5529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テンプレ</Template>
  <TotalTime>378</TotalTime>
  <Words>248</Words>
  <Application>Microsoft Office PowerPoint</Application>
  <PresentationFormat>ワイド画面</PresentationFormat>
  <Paragraphs>97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4" baseType="lpstr">
      <vt:lpstr>BIZ UDPゴシック</vt:lpstr>
      <vt:lpstr>Meiryo UI</vt:lpstr>
      <vt:lpstr>游ゴシック</vt:lpstr>
      <vt:lpstr>游ゴシック Light</vt:lpstr>
      <vt:lpstr>Arial</vt:lpstr>
      <vt:lpstr>Calibri</vt:lpstr>
      <vt:lpstr>Segoe UI</vt:lpstr>
      <vt:lpstr>Wingdings</vt:lpstr>
      <vt:lpstr>Office テーマ</vt:lpstr>
      <vt:lpstr>Block diagram of electrical components</vt:lpstr>
      <vt:lpstr>Case A</vt:lpstr>
      <vt:lpstr>Case B</vt:lpstr>
      <vt:lpstr>Case C</vt:lpstr>
      <vt:lpstr>Case 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kobayashi.koki</dc:creator>
  <cp:lastModifiedBy>kobayashi.koki</cp:lastModifiedBy>
  <cp:revision>14</cp:revision>
  <dcterms:created xsi:type="dcterms:W3CDTF">2024-12-02T03:37:29Z</dcterms:created>
  <dcterms:modified xsi:type="dcterms:W3CDTF">2024-12-04T00:14:34Z</dcterms:modified>
</cp:coreProperties>
</file>